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4.xml" ContentType="application/vnd.openxmlformats-officedocument.them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0"/>
  </p:notesMasterIdLst>
  <p:sldIdLst>
    <p:sldId id="256" r:id="rId4"/>
    <p:sldId id="258" r:id="rId5"/>
    <p:sldId id="257" r:id="rId6"/>
    <p:sldId id="259" r:id="rId7"/>
    <p:sldId id="261" r:id="rId8"/>
    <p:sldId id="262" r:id="rId9"/>
    <p:sldId id="260" r:id="rId10"/>
    <p:sldId id="331" r:id="rId11"/>
    <p:sldId id="333" r:id="rId12"/>
    <p:sldId id="332" r:id="rId13"/>
    <p:sldId id="334" r:id="rId14"/>
    <p:sldId id="335" r:id="rId15"/>
    <p:sldId id="336" r:id="rId16"/>
    <p:sldId id="282" r:id="rId17"/>
    <p:sldId id="283" r:id="rId18"/>
    <p:sldId id="284" r:id="rId19"/>
    <p:sldId id="285" r:id="rId20"/>
    <p:sldId id="372" r:id="rId21"/>
    <p:sldId id="263" r:id="rId22"/>
    <p:sldId id="369" r:id="rId23"/>
    <p:sldId id="370" r:id="rId24"/>
    <p:sldId id="371" r:id="rId25"/>
    <p:sldId id="377" r:id="rId26"/>
    <p:sldId id="302" r:id="rId27"/>
    <p:sldId id="379" r:id="rId28"/>
    <p:sldId id="301" r:id="rId29"/>
    <p:sldId id="375" r:id="rId30"/>
    <p:sldId id="295" r:id="rId31"/>
    <p:sldId id="342" r:id="rId32"/>
    <p:sldId id="339" r:id="rId33"/>
    <p:sldId id="385" r:id="rId34"/>
    <p:sldId id="389" r:id="rId35"/>
    <p:sldId id="317" r:id="rId36"/>
    <p:sldId id="299" r:id="rId37"/>
    <p:sldId id="318" r:id="rId38"/>
    <p:sldId id="319" r:id="rId39"/>
    <p:sldId id="288" r:id="rId40"/>
    <p:sldId id="266" r:id="rId41"/>
    <p:sldId id="316" r:id="rId42"/>
    <p:sldId id="340" r:id="rId43"/>
    <p:sldId id="383" r:id="rId44"/>
    <p:sldId id="384" r:id="rId45"/>
    <p:sldId id="390" r:id="rId46"/>
    <p:sldId id="381" r:id="rId47"/>
    <p:sldId id="330" r:id="rId48"/>
    <p:sldId id="349" r:id="rId49"/>
    <p:sldId id="380" r:id="rId50"/>
    <p:sldId id="329" r:id="rId51"/>
    <p:sldId id="325" r:id="rId52"/>
    <p:sldId id="350" r:id="rId53"/>
    <p:sldId id="337" r:id="rId54"/>
    <p:sldId id="351" r:id="rId55"/>
    <p:sldId id="378" r:id="rId56"/>
    <p:sldId id="352" r:id="rId57"/>
    <p:sldId id="374" r:id="rId58"/>
    <p:sldId id="37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talv\Documents\Basis%20Project\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talv\Documents\Basis%20Project\2018%20AMF%20Variety%20Trial%20Fungicide%20Tramlin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79A9D"/>
              </a:solidFill>
            </c:spPr>
            <c:extLst>
              <c:ext xmlns:c16="http://schemas.microsoft.com/office/drawing/2014/chart" uri="{C3380CC4-5D6E-409C-BE32-E72D297353CC}">
                <c16:uniqueId val="{00000000-6C93-4DAF-AD71-BBEFC7FFE1A1}"/>
              </c:ext>
            </c:extLst>
          </c:dPt>
          <c:dPt>
            <c:idx val="1"/>
            <c:bubble3D val="0"/>
            <c:spPr>
              <a:solidFill>
                <a:srgbClr val="B6B7BA"/>
              </a:solidFill>
            </c:spPr>
            <c:extLst>
              <c:ext xmlns:c16="http://schemas.microsoft.com/office/drawing/2014/chart" uri="{C3380CC4-5D6E-409C-BE32-E72D297353CC}">
                <c16:uniqueId val="{00000001-6C93-4DAF-AD71-BBEFC7FFE1A1}"/>
              </c:ext>
            </c:extLst>
          </c:dPt>
          <c:dPt>
            <c:idx val="2"/>
            <c:bubble3D val="0"/>
            <c:spPr>
              <a:solidFill>
                <a:srgbClr val="B7CD37"/>
              </a:solidFill>
            </c:spPr>
            <c:extLst>
              <c:ext xmlns:c16="http://schemas.microsoft.com/office/drawing/2014/chart" uri="{C3380CC4-5D6E-409C-BE32-E72D297353CC}">
                <c16:uniqueId val="{00000002-6C93-4DAF-AD71-BBEFC7FFE1A1}"/>
              </c:ext>
            </c:extLst>
          </c:dPt>
          <c:dPt>
            <c:idx val="3"/>
            <c:bubble3D val="0"/>
            <c:explosion val="21"/>
            <c:spPr>
              <a:solidFill>
                <a:srgbClr val="FFFFFF"/>
              </a:solidFill>
            </c:spPr>
            <c:extLst>
              <c:ext xmlns:c16="http://schemas.microsoft.com/office/drawing/2014/chart" uri="{C3380CC4-5D6E-409C-BE32-E72D297353CC}">
                <c16:uniqueId val="{00000003-6C93-4DAF-AD71-BBEFC7FFE1A1}"/>
              </c:ext>
            </c:extLst>
          </c:dPt>
          <c:dLbls>
            <c:dLbl>
              <c:idx val="0"/>
              <c:layout>
                <c:manualLayout>
                  <c:x val="-0.126089878359574"/>
                  <c:y val="6.6623863239416603E-2"/>
                </c:manualLayout>
              </c:layout>
              <c:tx>
                <c:rich>
                  <a:bodyPr/>
                  <a:lstStyle/>
                  <a:p>
                    <a:r>
                      <a:rPr lang="en-US" sz="2600" dirty="0">
                        <a:solidFill>
                          <a:srgbClr val="717575"/>
                        </a:solidFill>
                        <a:latin typeface="Gotham"/>
                        <a:cs typeface="Gotham"/>
                      </a:rPr>
                      <a:t>38%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93-4DAF-AD71-BBEFC7FFE1A1}"/>
                </c:ext>
              </c:extLst>
            </c:dLbl>
            <c:dLbl>
              <c:idx val="1"/>
              <c:layout>
                <c:manualLayout>
                  <c:x val="-7.47582362077331E-2"/>
                  <c:y val="-0.13947879128242599"/>
                </c:manualLayout>
              </c:layout>
              <c:tx>
                <c:rich>
                  <a:bodyPr/>
                  <a:lstStyle/>
                  <a:p>
                    <a:r>
                      <a:rPr lang="en-US" sz="2500" dirty="0">
                        <a:solidFill>
                          <a:srgbClr val="717575"/>
                        </a:solidFill>
                        <a:latin typeface="Gotham"/>
                        <a:cs typeface="Gotham"/>
                      </a:rPr>
                      <a:t>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93-4DAF-AD71-BBEFC7FFE1A1}"/>
                </c:ext>
              </c:extLst>
            </c:dLbl>
            <c:dLbl>
              <c:idx val="2"/>
              <c:layout>
                <c:manualLayout>
                  <c:x val="0.15262841018866599"/>
                  <c:y val="-0.100529748641458"/>
                </c:manualLayout>
              </c:layout>
              <c:tx>
                <c:rich>
                  <a:bodyPr/>
                  <a:lstStyle/>
                  <a:p>
                    <a:r>
                      <a:rPr lang="en-US" sz="2500" dirty="0">
                        <a:solidFill>
                          <a:srgbClr val="717575"/>
                        </a:solidFill>
                        <a:latin typeface="Gotham"/>
                        <a:cs typeface="Gotham"/>
                      </a:rPr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93-4DAF-AD71-BBEFC7FFE1A1}"/>
                </c:ext>
              </c:extLst>
            </c:dLbl>
            <c:dLbl>
              <c:idx val="3"/>
              <c:layout>
                <c:manualLayout>
                  <c:x val="5.1784601614293498E-2"/>
                  <c:y val="0.15078796195996799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717575"/>
                        </a:solidFill>
                      </a:defRPr>
                    </a:pPr>
                    <a:r>
                      <a:rPr lang="en-US" sz="2500" dirty="0">
                        <a:solidFill>
                          <a:srgbClr val="717575"/>
                        </a:solidFill>
                        <a:latin typeface="Gotham"/>
                        <a:cs typeface="Gotham"/>
                      </a:rPr>
                      <a:t>8%</a:t>
                    </a:r>
                  </a:p>
                </c:rich>
              </c:tx>
              <c:spPr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93-4DAF-AD71-BBEFC7FFE1A1}"/>
                </c:ext>
              </c:extLst>
            </c:dLbl>
            <c:spPr>
              <a:effectLst>
                <a:outerShdw dist="76200" dir="4500000" algn="br">
                  <a:srgbClr val="000000">
                    <a:alpha val="0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rgbClr val="717575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93-4DAF-AD71-BBEFC7FFE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7CD37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3-450D-A378-5531DF7D3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0552208"/>
        <c:axId val="490558480"/>
      </c:barChart>
      <c:catAx>
        <c:axId val="490552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B6B7BA"/>
                </a:solidFill>
              </a:defRPr>
            </a:pPr>
            <a:endParaRPr lang="en-US"/>
          </a:p>
        </c:txPr>
        <c:crossAx val="490558480"/>
        <c:crosses val="autoZero"/>
        <c:auto val="1"/>
        <c:lblAlgn val="ctr"/>
        <c:lblOffset val="100"/>
        <c:noMultiLvlLbl val="0"/>
      </c:catAx>
      <c:valAx>
        <c:axId val="4905584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B6B7BA"/>
                </a:solidFill>
              </a:defRPr>
            </a:pPr>
            <a:endParaRPr lang="en-US"/>
          </a:p>
        </c:txPr>
        <c:crossAx val="490552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aseline="0">
                <a:latin typeface="Arial" panose="020B0604020202020204" pitchFamily="34" charset="0"/>
                <a:cs typeface="Arial" panose="020B0604020202020204" pitchFamily="34" charset="0"/>
              </a:rPr>
              <a:t>Mycorrhizal colonisation levels in each variety in March and July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'Mycorrhizal Root Colonisation'!$L$13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'Mycorrhizal Root Colonisation'!$K$14:$K$23</c:f>
              <c:strCache>
                <c:ptCount val="10"/>
                <c:pt idx="0">
                  <c:v>Group 4</c:v>
                </c:pt>
                <c:pt idx="1">
                  <c:v>Silverstone</c:v>
                </c:pt>
                <c:pt idx="2">
                  <c:v>Barrell</c:v>
                </c:pt>
                <c:pt idx="3">
                  <c:v>Bassett</c:v>
                </c:pt>
                <c:pt idx="4">
                  <c:v>Santiago</c:v>
                </c:pt>
                <c:pt idx="5">
                  <c:v>Crispin</c:v>
                </c:pt>
                <c:pt idx="6">
                  <c:v>Zyatt</c:v>
                </c:pt>
                <c:pt idx="7">
                  <c:v>Trinity</c:v>
                </c:pt>
                <c:pt idx="8">
                  <c:v>Lili</c:v>
                </c:pt>
                <c:pt idx="9">
                  <c:v>Kerrin</c:v>
                </c:pt>
              </c:strCache>
            </c:strRef>
          </c:cat>
          <c:val>
            <c:numRef>
              <c:f>'Mycorrhizal Root Colonisation'!$L$14:$L$23</c:f>
              <c:numCache>
                <c:formatCode>0%</c:formatCode>
                <c:ptCount val="10"/>
                <c:pt idx="0">
                  <c:v>0.05</c:v>
                </c:pt>
                <c:pt idx="1">
                  <c:v>0.27999999999999997</c:v>
                </c:pt>
                <c:pt idx="2">
                  <c:v>7.9999999999999988E-2</c:v>
                </c:pt>
                <c:pt idx="3">
                  <c:v>0.13800000000000001</c:v>
                </c:pt>
                <c:pt idx="4">
                  <c:v>0.08</c:v>
                </c:pt>
                <c:pt idx="5">
                  <c:v>5.2000000000000005E-2</c:v>
                </c:pt>
                <c:pt idx="6">
                  <c:v>0.08</c:v>
                </c:pt>
                <c:pt idx="7">
                  <c:v>6.9999999999999993E-2</c:v>
                </c:pt>
                <c:pt idx="8">
                  <c:v>5.4000000000000006E-2</c:v>
                </c:pt>
                <c:pt idx="9">
                  <c:v>0.122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29-480A-9DCB-FBF29C998C78}"/>
            </c:ext>
          </c:extLst>
        </c:ser>
        <c:ser>
          <c:idx val="1"/>
          <c:order val="1"/>
          <c:tx>
            <c:strRef>
              <c:f>'Mycorrhizal Root Colonisation'!$M$13</c:f>
              <c:strCache>
                <c:ptCount val="1"/>
                <c:pt idx="0">
                  <c:v>July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'Mycorrhizal Root Colonisation'!$K$14:$K$23</c:f>
              <c:strCache>
                <c:ptCount val="10"/>
                <c:pt idx="0">
                  <c:v>Group 4</c:v>
                </c:pt>
                <c:pt idx="1">
                  <c:v>Silverstone</c:v>
                </c:pt>
                <c:pt idx="2">
                  <c:v>Barrell</c:v>
                </c:pt>
                <c:pt idx="3">
                  <c:v>Bassett</c:v>
                </c:pt>
                <c:pt idx="4">
                  <c:v>Santiago</c:v>
                </c:pt>
                <c:pt idx="5">
                  <c:v>Crispin</c:v>
                </c:pt>
                <c:pt idx="6">
                  <c:v>Zyatt</c:v>
                </c:pt>
                <c:pt idx="7">
                  <c:v>Trinity</c:v>
                </c:pt>
                <c:pt idx="8">
                  <c:v>Lili</c:v>
                </c:pt>
                <c:pt idx="9">
                  <c:v>Kerrin</c:v>
                </c:pt>
              </c:strCache>
            </c:strRef>
          </c:cat>
          <c:val>
            <c:numRef>
              <c:f>'Mycorrhizal Root Colonisation'!$M$14:$M$23</c:f>
              <c:numCache>
                <c:formatCode>0%</c:formatCode>
                <c:ptCount val="10"/>
                <c:pt idx="0">
                  <c:v>0.71</c:v>
                </c:pt>
                <c:pt idx="1">
                  <c:v>0.77800000000000002</c:v>
                </c:pt>
                <c:pt idx="2">
                  <c:v>0.68399999999999994</c:v>
                </c:pt>
                <c:pt idx="3">
                  <c:v>0.82599999999999996</c:v>
                </c:pt>
                <c:pt idx="4">
                  <c:v>0.67599999999999993</c:v>
                </c:pt>
                <c:pt idx="5">
                  <c:v>0.75</c:v>
                </c:pt>
                <c:pt idx="6">
                  <c:v>0.77</c:v>
                </c:pt>
                <c:pt idx="7">
                  <c:v>0.73199999999999998</c:v>
                </c:pt>
                <c:pt idx="8">
                  <c:v>0.752</c:v>
                </c:pt>
                <c:pt idx="9">
                  <c:v>0.65800000000000003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29-480A-9DCB-FBF29C998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9122960"/>
        <c:axId val="649124920"/>
      </c:barChart>
      <c:catAx>
        <c:axId val="64912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49124920"/>
        <c:crosses val="autoZero"/>
        <c:auto val="1"/>
        <c:lblAlgn val="ctr"/>
        <c:lblOffset val="100"/>
        <c:noMultiLvlLbl val="0"/>
      </c:catAx>
      <c:valAx>
        <c:axId val="649124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4912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/>
              <a:t>Mycorrhizal colonisation level June 18</a:t>
            </a:r>
          </a:p>
        </c:rich>
      </c:tx>
      <c:layout>
        <c:manualLayout>
          <c:xMode val="edge"/>
          <c:yMode val="edge"/>
          <c:x val="0.13323712104191526"/>
          <c:y val="1.78110083718751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'AMF Details'!$A$2:$A$13</c:f>
              <c:strCache>
                <c:ptCount val="12"/>
                <c:pt idx="0">
                  <c:v>Conqueror</c:v>
                </c:pt>
                <c:pt idx="1">
                  <c:v>Trinity</c:v>
                </c:pt>
                <c:pt idx="2">
                  <c:v>Bassett</c:v>
                </c:pt>
                <c:pt idx="3">
                  <c:v>Lili</c:v>
                </c:pt>
                <c:pt idx="4">
                  <c:v>Barrel</c:v>
                </c:pt>
                <c:pt idx="5">
                  <c:v>Montana</c:v>
                </c:pt>
                <c:pt idx="6">
                  <c:v>Kerrin</c:v>
                </c:pt>
                <c:pt idx="7">
                  <c:v>Crispin</c:v>
                </c:pt>
                <c:pt idx="8">
                  <c:v>Siskin</c:v>
                </c:pt>
                <c:pt idx="9">
                  <c:v>Silverstone</c:v>
                </c:pt>
                <c:pt idx="10">
                  <c:v>Zyatt</c:v>
                </c:pt>
                <c:pt idx="11">
                  <c:v>Grp. 4</c:v>
                </c:pt>
              </c:strCache>
            </c:strRef>
          </c:cat>
          <c:val>
            <c:numRef>
              <c:f>'AMF Details'!$B$2:$B$13</c:f>
              <c:numCache>
                <c:formatCode>0.0</c:formatCode>
                <c:ptCount val="12"/>
                <c:pt idx="0">
                  <c:v>59.193572385061749</c:v>
                </c:pt>
                <c:pt idx="1">
                  <c:v>58.283531223039404</c:v>
                </c:pt>
                <c:pt idx="2">
                  <c:v>73.345548153787036</c:v>
                </c:pt>
                <c:pt idx="3">
                  <c:v>53.729192490004131</c:v>
                </c:pt>
                <c:pt idx="4">
                  <c:v>54.665702452172773</c:v>
                </c:pt>
                <c:pt idx="5">
                  <c:v>53.224526369687659</c:v>
                </c:pt>
                <c:pt idx="6">
                  <c:v>63.832806225145646</c:v>
                </c:pt>
                <c:pt idx="7">
                  <c:v>56.384689706428844</c:v>
                </c:pt>
                <c:pt idx="8">
                  <c:v>59.586018755328226</c:v>
                </c:pt>
                <c:pt idx="9">
                  <c:v>64.659556715519372</c:v>
                </c:pt>
                <c:pt idx="10">
                  <c:v>60.961160532589098</c:v>
                </c:pt>
                <c:pt idx="11">
                  <c:v>58.021693245401444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A-4FE5-85FD-A4EDF9293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1944720"/>
        <c:axId val="541948248"/>
      </c:barChart>
      <c:catAx>
        <c:axId val="54194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948248"/>
        <c:crosses val="autoZero"/>
        <c:auto val="1"/>
        <c:lblAlgn val="ctr"/>
        <c:lblOffset val="100"/>
        <c:noMultiLvlLbl val="0"/>
      </c:catAx>
      <c:valAx>
        <c:axId val="541948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94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6D2BB-EFA0-412A-BD49-C3334CF9E8A3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81DD3-F831-432F-8D62-C754B930E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25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Last year we presented the initial results from our trial, on a no-till farm in Essex, with high native mycorrhizae populations. The trial looked at the relationship between mycorrhizal colonization and disease development in nine different winter wheat varieties. </a:t>
            </a:r>
          </a:p>
          <a:p>
            <a:pPr marL="0" indent="0">
              <a:buNone/>
            </a:pPr>
            <a:r>
              <a:rPr lang="en-US" sz="2000" dirty="0"/>
              <a:t>Below are the final results from our 2017 trial:</a:t>
            </a:r>
          </a:p>
          <a:p>
            <a:pPr>
              <a:spcBef>
                <a:spcPts val="2400"/>
              </a:spcBef>
            </a:pPr>
            <a:r>
              <a:rPr lang="en-US" sz="2000" dirty="0"/>
              <a:t>Mycorrhizal </a:t>
            </a:r>
            <a:r>
              <a:rPr lang="en-US" sz="2000" dirty="0" err="1"/>
              <a:t>colonisation</a:t>
            </a:r>
            <a:r>
              <a:rPr lang="en-US" sz="2000" dirty="0"/>
              <a:t> was possible in all wheat varieties.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Variability in varietal mycorrhizal </a:t>
            </a:r>
            <a:r>
              <a:rPr lang="en-US" sz="2000" dirty="0" err="1"/>
              <a:t>colonisation</a:t>
            </a:r>
            <a:r>
              <a:rPr lang="en-US" sz="2000" dirty="0"/>
              <a:t> rates had reduced by July. </a:t>
            </a:r>
            <a:r>
              <a:rPr lang="en-GB" sz="2000" dirty="0"/>
              <a:t>As temperatures increase AMF become more active and this could explain the overall increase in the levels of colonisation seen from March to July.</a:t>
            </a:r>
          </a:p>
          <a:p>
            <a:pPr>
              <a:spcBef>
                <a:spcPts val="1200"/>
              </a:spcBef>
            </a:pPr>
            <a:r>
              <a:rPr lang="en-GB" sz="2000" dirty="0"/>
              <a:t>It was not clear, whether there was a relationship between mycorrhizal colonisation and disease pressure or yield in wheat crops as disease presence, yield and colonisation levels were variable.</a:t>
            </a:r>
          </a:p>
          <a:p>
            <a:pPr>
              <a:spcBef>
                <a:spcPts val="1200"/>
              </a:spcBef>
            </a:pPr>
            <a:r>
              <a:rPr lang="en-GB" sz="2000" dirty="0"/>
              <a:t>Trials on a farm where they do not have high native mycorrhizal populations would be beneficial to compare the impact of AMF colonisation against a non-mycorrhizal control plot. </a:t>
            </a:r>
          </a:p>
          <a:p>
            <a:pPr>
              <a:spcBef>
                <a:spcPts val="1200"/>
              </a:spcBef>
            </a:pPr>
            <a:endParaRPr lang="en-GB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99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1B00-D508-4CF7-B8BD-EAB69E11E6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75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0603-9224-484D-9D6F-6D8F6FED7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C0FAA-0A21-49EA-A8F6-3BD1C285C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40B46-234A-4974-9426-825FC969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60FD-443F-4641-9DB3-24877412B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5CC9-0366-4BCF-A4E2-F00E6CB0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51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03821-6DC6-4C01-83E1-156E30DF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1A7EA-D771-467B-9062-BEFAAB427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47313-8071-44C2-9FBD-4FAFB5F9B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3CBF8-24BF-4595-B550-3D98D234F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99FEA-F78F-4934-A26B-EDB874EA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30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4D65D-5D21-4E7B-81A0-9F3B1BD41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36B34-25F5-4400-8BEC-912B05741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0CFB5-ADDA-4DDA-8492-5B9231E33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3330-52F4-46BF-9BCA-7EBDB4C0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1D161-7C6A-4EE7-B068-07141AA2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2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1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67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202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94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030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11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989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5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2F78-D935-4C17-8576-54E666259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48C27-9221-473A-B515-5B3967648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563A2-F215-4D49-A0A9-9473D462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7D547-011B-468A-A467-48CE10D93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59AE-52D9-4FEC-A3F8-649548A83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989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022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94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295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0"/>
            <a:ext cx="9775031" cy="691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518159" y="-142875"/>
            <a:ext cx="8489156" cy="714375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753321" y="1404941"/>
            <a:ext cx="7303479" cy="1518047"/>
          </a:xfrm>
        </p:spPr>
        <p:txBody>
          <a:bodyPr/>
          <a:lstStyle>
            <a:lvl1pPr defTabSz="321457" hangingPunct="0">
              <a:lnSpc>
                <a:spcPts val="4711"/>
              </a:lnSpc>
              <a:defRPr b="1" i="0" kern="4000" baseline="0">
                <a:solidFill>
                  <a:schemeClr val="bg1"/>
                </a:solidFill>
                <a:latin typeface="Georgia" panose="02040502050405020303" pitchFamily="18" charset="0"/>
                <a:cs typeface="Mongolian Baiti" panose="03000500000000000000" pitchFamily="66" charset="0"/>
              </a:defRPr>
            </a:lvl1pPr>
          </a:lstStyle>
          <a:p>
            <a:pPr defTabSz="457200" hangingPunct="0">
              <a:lnSpc>
                <a:spcPts val="6700"/>
              </a:lnSpc>
            </a:pPr>
            <a:r>
              <a:rPr lang="en-US" sz="5625" dirty="0">
                <a:solidFill>
                  <a:srgbClr val="FFFFFF"/>
                </a:solidFill>
                <a:latin typeface="Superclarendon" charset="0"/>
                <a:ea typeface="Superclarendon" charset="0"/>
                <a:cs typeface="Superclarendon" charset="0"/>
                <a:sym typeface="Superclarendon" charset="0"/>
              </a:rPr>
              <a:t>Presentation </a:t>
            </a:r>
            <a:br>
              <a:rPr lang="en-US" sz="5625" dirty="0">
                <a:solidFill>
                  <a:srgbClr val="FFFFFF"/>
                </a:solidFill>
                <a:latin typeface="Superclarendon" charset="0"/>
                <a:ea typeface="Superclarendon" charset="0"/>
                <a:cs typeface="Superclarendon" charset="0"/>
                <a:sym typeface="Superclarendon" charset="0"/>
              </a:rPr>
            </a:br>
            <a:r>
              <a:rPr lang="en-US" sz="5625" dirty="0">
                <a:solidFill>
                  <a:srgbClr val="FFFFFF"/>
                </a:solidFill>
                <a:latin typeface="Superclarendon" charset="0"/>
                <a:ea typeface="Superclarendon" charset="0"/>
                <a:cs typeface="Superclarendon" charset="0"/>
                <a:sym typeface="Superclarendon" charset="0"/>
              </a:rPr>
              <a:t>title here</a:t>
            </a:r>
          </a:p>
        </p:txBody>
      </p:sp>
      <p:sp>
        <p:nvSpPr>
          <p:cNvPr id="14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43570" y="5642074"/>
            <a:ext cx="3908226" cy="36221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68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PRESENTER’S NAME</a:t>
            </a:r>
            <a:endParaRPr dirty="0"/>
          </a:p>
        </p:txBody>
      </p:sp>
      <p:sp>
        <p:nvSpPr>
          <p:cNvPr id="15" name="Shape 94"/>
          <p:cNvSpPr>
            <a:spLocks noGrp="1"/>
          </p:cNvSpPr>
          <p:nvPr>
            <p:ph type="body" sz="quarter" idx="14" hasCustomPrompt="1"/>
          </p:nvPr>
        </p:nvSpPr>
        <p:spPr>
          <a:xfrm>
            <a:off x="943570" y="5912626"/>
            <a:ext cx="3908226" cy="2757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b="1">
                <a:solidFill>
                  <a:srgbClr val="AAC9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PRESENTER’S TITLE</a:t>
            </a:r>
            <a:endParaRPr dirty="0"/>
          </a:p>
        </p:txBody>
      </p:sp>
      <p:sp>
        <p:nvSpPr>
          <p:cNvPr id="16" name="Shape 94"/>
          <p:cNvSpPr>
            <a:spLocks noGrp="1"/>
          </p:cNvSpPr>
          <p:nvPr>
            <p:ph type="body" sz="quarter" idx="15" hasCustomPrompt="1"/>
          </p:nvPr>
        </p:nvSpPr>
        <p:spPr>
          <a:xfrm>
            <a:off x="943570" y="6091220"/>
            <a:ext cx="3908226" cy="2757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b="1">
                <a:solidFill>
                  <a:srgbClr val="7175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408915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0"/>
            <a:ext cx="9775031" cy="6911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518159" y="-142875"/>
            <a:ext cx="8489156" cy="7143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53321" y="1404941"/>
            <a:ext cx="7303479" cy="1518047"/>
          </a:xfrm>
        </p:spPr>
        <p:txBody>
          <a:bodyPr/>
          <a:lstStyle>
            <a:lvl1pPr defTabSz="321457" hangingPunct="0">
              <a:lnSpc>
                <a:spcPts val="4711"/>
              </a:lnSpc>
              <a:defRPr b="1" kern="4000" baseline="0">
                <a:solidFill>
                  <a:srgbClr val="FFFFFF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defTabSz="457200" hangingPunct="0">
              <a:lnSpc>
                <a:spcPts val="6700"/>
              </a:lnSpc>
            </a:pPr>
            <a:r>
              <a:rPr lang="en-US" sz="5625" dirty="0">
                <a:solidFill>
                  <a:srgbClr val="FFFFFF"/>
                </a:solidFill>
                <a:latin typeface="Superclarendon" charset="0"/>
                <a:ea typeface="Superclarendon" charset="0"/>
                <a:cs typeface="Superclarendon" charset="0"/>
                <a:sym typeface="Superclarendon" charset="0"/>
              </a:rPr>
              <a:t>Presentation</a:t>
            </a:r>
            <a:br>
              <a:rPr lang="en-US" sz="5625" dirty="0">
                <a:solidFill>
                  <a:srgbClr val="FFFFFF"/>
                </a:solidFill>
                <a:latin typeface="Superclarendon" charset="0"/>
                <a:ea typeface="Superclarendon" charset="0"/>
                <a:cs typeface="Superclarendon" charset="0"/>
                <a:sym typeface="Superclarendon" charset="0"/>
              </a:rPr>
            </a:br>
            <a:r>
              <a:rPr lang="en-US" sz="5625" dirty="0">
                <a:solidFill>
                  <a:srgbClr val="FFFFFF"/>
                </a:solidFill>
                <a:latin typeface="Superclarendon" charset="0"/>
                <a:ea typeface="Superclarendon" charset="0"/>
                <a:cs typeface="Superclarendon" charset="0"/>
                <a:sym typeface="Superclarendon" charset="0"/>
              </a:rPr>
              <a:t>title here</a:t>
            </a:r>
          </a:p>
        </p:txBody>
      </p:sp>
      <p:pic>
        <p:nvPicPr>
          <p:cNvPr id="8" name="pasted-image.pdf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17985" y="6063258"/>
            <a:ext cx="5732859" cy="23440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561606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-29766"/>
            <a:ext cx="9775031" cy="6911578"/>
          </a:xfrm>
          <a:prstGeom prst="rect">
            <a:avLst/>
          </a:prstGeom>
        </p:spPr>
      </p:pic>
      <p:sp>
        <p:nvSpPr>
          <p:cNvPr id="5" name="Shape 57"/>
          <p:cNvSpPr>
            <a:spLocks noGrp="1"/>
          </p:cNvSpPr>
          <p:nvPr>
            <p:ph type="body" idx="1" hasCustomPrompt="1"/>
          </p:nvPr>
        </p:nvSpPr>
        <p:spPr>
          <a:xfrm>
            <a:off x="464331" y="2093551"/>
            <a:ext cx="8804697" cy="4420195"/>
          </a:xfrm>
          <a:prstGeom prst="rect">
            <a:avLst/>
          </a:prstGeom>
        </p:spPr>
        <p:txBody>
          <a:bodyPr anchor="t"/>
          <a:lstStyle>
            <a:lvl1pPr marL="321457" indent="-321457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ct val="110000"/>
              <a:buFont typeface="+mj-lt"/>
              <a:buAutoNum type="arabicPeriod"/>
              <a:defRPr sz="1406" kern="2000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consectetuer adipiscing elit, sed diam nonummy nibh euismod</a:t>
            </a:r>
            <a:endParaRPr lang="en-GB" dirty="0"/>
          </a:p>
          <a:p>
            <a:r>
              <a:rPr dirty="0"/>
              <a:t>Lorem ipsum dolor sit amet, consectetuer adipiscing elit, sed diam nonummy nibh euismod</a:t>
            </a:r>
          </a:p>
          <a:p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endParaRPr lang="en-GB" dirty="0"/>
          </a:p>
          <a:p>
            <a:r>
              <a:rPr dirty="0"/>
              <a:t>Lorem ipsum dolor sit amet, consectetuer adipiscing elit, sed diam nonummy nibh euismod</a:t>
            </a:r>
          </a:p>
          <a:p>
            <a:endParaRPr dirty="0"/>
          </a:p>
        </p:txBody>
      </p:sp>
      <p:sp>
        <p:nvSpPr>
          <p:cNvPr id="9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0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8074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hape 57"/>
          <p:cNvSpPr>
            <a:spLocks noGrp="1"/>
          </p:cNvSpPr>
          <p:nvPr>
            <p:ph type="body" idx="1" hasCustomPrompt="1"/>
          </p:nvPr>
        </p:nvSpPr>
        <p:spPr>
          <a:xfrm>
            <a:off x="464331" y="2093551"/>
            <a:ext cx="8804697" cy="442019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SzPct val="110000"/>
              <a:buFont typeface="Arial"/>
              <a:buChar char="•"/>
              <a:defRPr sz="1406" kern="2000" baseline="0" smtClean="0">
                <a:solidFill>
                  <a:srgbClr val="343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consectetuer adipiscing elit, sed diam nonummy nibh euismod</a:t>
            </a:r>
            <a:endParaRPr lang="en-GB" dirty="0"/>
          </a:p>
          <a:p>
            <a:r>
              <a:rPr dirty="0"/>
              <a:t>Lorem ipsum dolor sit amet, consectetuer adipiscing elit, sed diam nonummy nibh euismod</a:t>
            </a:r>
          </a:p>
          <a:p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endParaRPr lang="en-GB" dirty="0"/>
          </a:p>
          <a:p>
            <a:r>
              <a:rPr dirty="0"/>
              <a:t>Lorem ipsum dolor sit amet, consectetuer adipiscing elit, sed diam nonummy nibh euismod</a:t>
            </a:r>
          </a:p>
          <a:p>
            <a:endParaRPr dirty="0"/>
          </a:p>
        </p:txBody>
      </p:sp>
      <p:sp>
        <p:nvSpPr>
          <p:cNvPr id="7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3833813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rgbClr val="343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8" name="Shape 93"/>
          <p:cNvSpPr>
            <a:spLocks noGrp="1"/>
          </p:cNvSpPr>
          <p:nvPr>
            <p:ph type="body" sz="quarter" idx="14" hasCustomPrompt="1"/>
          </p:nvPr>
        </p:nvSpPr>
        <p:spPr>
          <a:xfrm>
            <a:off x="937617" y="1505189"/>
            <a:ext cx="3833813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762140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3833813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rgbClr val="343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5" name="Shape 93"/>
          <p:cNvSpPr>
            <a:spLocks noGrp="1"/>
          </p:cNvSpPr>
          <p:nvPr>
            <p:ph type="body" sz="quarter" idx="14" hasCustomPrompt="1"/>
          </p:nvPr>
        </p:nvSpPr>
        <p:spPr>
          <a:xfrm>
            <a:off x="937617" y="1505189"/>
            <a:ext cx="3833813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873872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5404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-26789"/>
            <a:ext cx="9775031" cy="6911578"/>
          </a:xfrm>
          <a:prstGeom prst="rect">
            <a:avLst/>
          </a:prstGeom>
        </p:spPr>
      </p:pic>
      <p:sp>
        <p:nvSpPr>
          <p:cNvPr id="7" name="Shape 199"/>
          <p:cNvSpPr>
            <a:spLocks noChangeArrowheads="1"/>
          </p:cNvSpPr>
          <p:nvPr userDrawn="1"/>
        </p:nvSpPr>
        <p:spPr bwMode="auto">
          <a:xfrm>
            <a:off x="354211" y="2269258"/>
            <a:ext cx="2750344" cy="1694408"/>
          </a:xfrm>
          <a:prstGeom prst="rect">
            <a:avLst/>
          </a:prstGeom>
          <a:solidFill>
            <a:srgbClr val="97999D"/>
          </a:solidFill>
          <a:ln w="12700">
            <a:noFill/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687"/>
          </a:p>
        </p:txBody>
      </p:sp>
      <p:pic>
        <p:nvPicPr>
          <p:cNvPr id="8" name="pasted-image.pd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66403" y="2224609"/>
            <a:ext cx="2925961" cy="2194471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" name="Shape 202"/>
          <p:cNvSpPr>
            <a:spLocks noChangeArrowheads="1"/>
          </p:cNvSpPr>
          <p:nvPr userDrawn="1"/>
        </p:nvSpPr>
        <p:spPr bwMode="auto">
          <a:xfrm>
            <a:off x="3461742" y="2269258"/>
            <a:ext cx="2750344" cy="1694408"/>
          </a:xfrm>
          <a:prstGeom prst="rect">
            <a:avLst/>
          </a:prstGeom>
          <a:solidFill>
            <a:srgbClr val="97999D"/>
          </a:solidFill>
          <a:ln w="12700">
            <a:noFill/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687"/>
          </a:p>
        </p:txBody>
      </p:sp>
      <p:pic>
        <p:nvPicPr>
          <p:cNvPr id="11" name="pasted-image.pd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3373935" y="2224609"/>
            <a:ext cx="2925961" cy="2194471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3" name="Shape 205"/>
          <p:cNvSpPr>
            <a:spLocks noChangeArrowheads="1"/>
          </p:cNvSpPr>
          <p:nvPr userDrawn="1"/>
        </p:nvSpPr>
        <p:spPr bwMode="auto">
          <a:xfrm>
            <a:off x="6569273" y="2269258"/>
            <a:ext cx="2750344" cy="1694408"/>
          </a:xfrm>
          <a:prstGeom prst="rect">
            <a:avLst/>
          </a:prstGeom>
          <a:solidFill>
            <a:srgbClr val="97999D"/>
          </a:solidFill>
          <a:ln w="12700">
            <a:noFill/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687"/>
          </a:p>
        </p:txBody>
      </p:sp>
      <p:pic>
        <p:nvPicPr>
          <p:cNvPr id="14" name="pasted-image.pd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481466" y="2224609"/>
            <a:ext cx="2925961" cy="2194471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7" name="Shape 102"/>
          <p:cNvSpPr>
            <a:spLocks noGrp="1"/>
          </p:cNvSpPr>
          <p:nvPr>
            <p:ph type="pic" idx="13" hasCustomPrompt="1"/>
          </p:nvPr>
        </p:nvSpPr>
        <p:spPr>
          <a:xfrm>
            <a:off x="465335" y="2364506"/>
            <a:ext cx="2535041" cy="1505026"/>
          </a:xfrm>
          <a:prstGeom prst="rect">
            <a:avLst/>
          </a:prstGeom>
        </p:spPr>
        <p:txBody>
          <a:bodyPr lIns="91439" tIns="45719" rIns="91439" bIns="45719" anchor="ctr">
            <a:noAutofit/>
          </a:bodyPr>
          <a:lstStyle>
            <a:lvl1pPr algn="ctr">
              <a:buNone/>
              <a:defRPr sz="11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>
                <a:sym typeface="Helvetica Light"/>
              </a:rPr>
              <a:t>ADD IMAGE</a:t>
            </a:r>
            <a:endParaRPr noProof="0" dirty="0">
              <a:sym typeface="Helvetica Light"/>
            </a:endParaRPr>
          </a:p>
        </p:txBody>
      </p:sp>
      <p:sp>
        <p:nvSpPr>
          <p:cNvPr id="18" name="Shape 102"/>
          <p:cNvSpPr>
            <a:spLocks noGrp="1"/>
          </p:cNvSpPr>
          <p:nvPr>
            <p:ph type="pic" idx="14" hasCustomPrompt="1"/>
          </p:nvPr>
        </p:nvSpPr>
        <p:spPr>
          <a:xfrm>
            <a:off x="3560960" y="2364506"/>
            <a:ext cx="2535041" cy="1505026"/>
          </a:xfrm>
          <a:prstGeom prst="rect">
            <a:avLst/>
          </a:prstGeom>
        </p:spPr>
        <p:txBody>
          <a:bodyPr lIns="91439" tIns="45719" rIns="91439" bIns="45719" anchor="ctr">
            <a:noAutofit/>
          </a:bodyPr>
          <a:lstStyle>
            <a:lvl1pPr algn="ctr">
              <a:buNone/>
              <a:defRPr sz="11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>
                <a:sym typeface="Helvetica Light"/>
              </a:rPr>
              <a:t>ADD IMAGE</a:t>
            </a:r>
            <a:endParaRPr noProof="0" dirty="0">
              <a:sym typeface="Helvetica Light"/>
            </a:endParaRPr>
          </a:p>
        </p:txBody>
      </p:sp>
      <p:sp>
        <p:nvSpPr>
          <p:cNvPr id="19" name="Shape 102"/>
          <p:cNvSpPr>
            <a:spLocks noGrp="1"/>
          </p:cNvSpPr>
          <p:nvPr>
            <p:ph type="pic" idx="15" hasCustomPrompt="1"/>
          </p:nvPr>
        </p:nvSpPr>
        <p:spPr>
          <a:xfrm>
            <a:off x="6688335" y="2364506"/>
            <a:ext cx="2535041" cy="1505026"/>
          </a:xfrm>
          <a:prstGeom prst="rect">
            <a:avLst/>
          </a:prstGeom>
        </p:spPr>
        <p:txBody>
          <a:bodyPr lIns="91439" tIns="45719" rIns="91439" bIns="45719" anchor="ctr">
            <a:noAutofit/>
          </a:bodyPr>
          <a:lstStyle>
            <a:lvl1pPr algn="ctr">
              <a:buNone/>
              <a:defRPr sz="11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>
                <a:sym typeface="Helvetica Light"/>
              </a:rPr>
              <a:t>ADD IMAGE</a:t>
            </a:r>
            <a:endParaRPr noProof="0" dirty="0">
              <a:sym typeface="Helvetica Light"/>
            </a:endParaRPr>
          </a:p>
        </p:txBody>
      </p:sp>
      <p:sp>
        <p:nvSpPr>
          <p:cNvPr id="22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23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62841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2DFD-3461-4FC6-A813-E6828D6D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8414C-1BF3-4902-BA35-AD0EC794B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C1A5-2FE7-494B-A078-229E7C8C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5444-A630-40A7-A319-C491C7F4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5A3AE-E0D5-4CBF-85E0-D0AF2151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260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-26789"/>
            <a:ext cx="9775031" cy="6911578"/>
          </a:xfrm>
          <a:prstGeom prst="rect">
            <a:avLst/>
          </a:prstGeom>
        </p:spPr>
      </p:pic>
      <p:graphicFrame>
        <p:nvGraphicFramePr>
          <p:cNvPr id="18" name="Chart 17"/>
          <p:cNvGraphicFramePr/>
          <p:nvPr userDrawn="1"/>
        </p:nvGraphicFramePr>
        <p:xfrm>
          <a:off x="2325110" y="2044899"/>
          <a:ext cx="9295389" cy="446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44899"/>
            <a:ext cx="2570758" cy="62196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</a:t>
            </a:r>
            <a:r>
              <a:rPr lang="en-GB" dirty="0"/>
              <a:t> </a:t>
            </a:r>
            <a:r>
              <a:rPr dirty="0"/>
              <a:t>ipiscing 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13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4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04813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-26789"/>
            <a:ext cx="9775031" cy="69115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 userDrawn="1"/>
        </p:nvSpPr>
        <p:spPr bwMode="auto">
          <a:xfrm>
            <a:off x="5952989" y="6505278"/>
            <a:ext cx="274114" cy="26693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35719" tIns="35719" rIns="35719" bIns="3571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AB6A7-BEB3-AF4B-8FC8-017B1EC24E66}" type="slidenum">
              <a:rPr kumimoji="0" lang="en-US" sz="126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itchFamily="8" charset="0"/>
                <a:ea typeface="Helvetica Light" pitchFamily="8" charset="0"/>
                <a:cs typeface="Helvetica Light" pitchFamily="8" charset="0"/>
                <a:sym typeface="Helvetica Light" pitchFamily="8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pitchFamily="8" charset="0"/>
              <a:ea typeface="Helvetica Light" pitchFamily="8" charset="0"/>
              <a:cs typeface="Helvetica Light" pitchFamily="8" charset="0"/>
              <a:sym typeface="Helvetica Light" pitchFamily="8" charset="0"/>
            </a:endParaRPr>
          </a:p>
        </p:txBody>
      </p:sp>
      <p:sp>
        <p:nvSpPr>
          <p:cNvPr id="8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44899"/>
            <a:ext cx="2570758" cy="62196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</a:t>
            </a:r>
            <a:r>
              <a:rPr lang="en-GB" dirty="0"/>
              <a:t> </a:t>
            </a:r>
            <a:r>
              <a:rPr dirty="0"/>
              <a:t>ipiscing 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9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0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7" hasCustomPrompt="1"/>
          </p:nvPr>
        </p:nvSpPr>
        <p:spPr>
          <a:xfrm>
            <a:off x="3841989" y="2158753"/>
            <a:ext cx="5793879" cy="4346525"/>
          </a:xfrm>
        </p:spPr>
        <p:txBody>
          <a:bodyPr/>
          <a:lstStyle>
            <a:lvl1pPr algn="ctr">
              <a:buNone/>
              <a:defRPr baseline="0">
                <a:solidFill>
                  <a:srgbClr val="FFFFFF"/>
                </a:solidFill>
                <a:latin typeface="Gotham"/>
                <a:cs typeface="Gotham"/>
              </a:defRPr>
            </a:lvl1pPr>
          </a:lstStyle>
          <a:p>
            <a:r>
              <a:rPr lang="en-US" dirty="0"/>
              <a:t>ADD CHART</a:t>
            </a:r>
          </a:p>
        </p:txBody>
      </p:sp>
    </p:spTree>
    <p:extLst>
      <p:ext uri="{BB962C8B-B14F-4D97-AF65-F5344CB8AC3E}">
        <p14:creationId xmlns:p14="http://schemas.microsoft.com/office/powerpoint/2010/main" val="414163738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-26789"/>
            <a:ext cx="9775031" cy="6911578"/>
          </a:xfrm>
          <a:prstGeom prst="rect">
            <a:avLst/>
          </a:prstGeom>
        </p:spPr>
      </p:pic>
      <p:graphicFrame>
        <p:nvGraphicFramePr>
          <p:cNvPr id="15" name="Chart 14"/>
          <p:cNvGraphicFramePr/>
          <p:nvPr userDrawn="1"/>
        </p:nvGraphicFramePr>
        <p:xfrm>
          <a:off x="625575" y="2838909"/>
          <a:ext cx="8454925" cy="366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4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615450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-26789"/>
            <a:ext cx="9775031" cy="6911578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7"/>
          </p:nvPr>
        </p:nvSpPr>
        <p:spPr>
          <a:xfrm>
            <a:off x="625078" y="2838525"/>
            <a:ext cx="8454926" cy="366675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 bwMode="auto">
          <a:xfrm>
            <a:off x="5952989" y="6505278"/>
            <a:ext cx="274114" cy="26693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35719" tIns="35719" rIns="35719" bIns="3571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AB6A7-BEB3-AF4B-8FC8-017B1EC24E66}" type="slidenum">
              <a:rPr kumimoji="0" lang="en-US" sz="126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itchFamily="8" charset="0"/>
                <a:ea typeface="Helvetica Light" pitchFamily="8" charset="0"/>
                <a:cs typeface="Helvetica Light" pitchFamily="8" charset="0"/>
                <a:sym typeface="Helvetica Light" pitchFamily="8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pitchFamily="8" charset="0"/>
              <a:ea typeface="Helvetica Light" pitchFamily="8" charset="0"/>
              <a:cs typeface="Helvetica Light" pitchFamily="8" charset="0"/>
              <a:sym typeface="Helvetica Light" pitchFamily="8" charset="0"/>
            </a:endParaRPr>
          </a:p>
        </p:txBody>
      </p:sp>
      <p:sp>
        <p:nvSpPr>
          <p:cNvPr id="9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0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63317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-26789"/>
            <a:ext cx="9775031" cy="6911578"/>
          </a:xfrm>
          <a:prstGeom prst="rect">
            <a:avLst/>
          </a:prstGeom>
        </p:spPr>
      </p:pic>
      <p:sp>
        <p:nvSpPr>
          <p:cNvPr id="8" name="Shape 228"/>
          <p:cNvSpPr>
            <a:spLocks noChangeShapeType="1"/>
          </p:cNvSpPr>
          <p:nvPr userDrawn="1"/>
        </p:nvSpPr>
        <p:spPr bwMode="auto">
          <a:xfrm flipV="1">
            <a:off x="6482953" y="4531816"/>
            <a:ext cx="0" cy="63066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22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229"/>
          <p:cNvSpPr>
            <a:spLocks noChangeShapeType="1"/>
          </p:cNvSpPr>
          <p:nvPr userDrawn="1"/>
        </p:nvSpPr>
        <p:spPr bwMode="auto">
          <a:xfrm flipV="1">
            <a:off x="1899047" y="4531816"/>
            <a:ext cx="0" cy="63066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22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230"/>
          <p:cNvSpPr/>
          <p:nvPr userDrawn="1"/>
        </p:nvSpPr>
        <p:spPr>
          <a:xfrm>
            <a:off x="5610820" y="5009555"/>
            <a:ext cx="1768078" cy="553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40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231"/>
          <p:cNvSpPr/>
          <p:nvPr userDrawn="1"/>
        </p:nvSpPr>
        <p:spPr>
          <a:xfrm>
            <a:off x="1015008" y="5009555"/>
            <a:ext cx="1768078" cy="553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40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232"/>
          <p:cNvSpPr>
            <a:spLocks noChangeShapeType="1"/>
          </p:cNvSpPr>
          <p:nvPr userDrawn="1"/>
        </p:nvSpPr>
        <p:spPr bwMode="auto">
          <a:xfrm flipV="1">
            <a:off x="6482953" y="3808511"/>
            <a:ext cx="0" cy="63066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22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233"/>
          <p:cNvSpPr>
            <a:spLocks noChangeShapeType="1"/>
          </p:cNvSpPr>
          <p:nvPr userDrawn="1"/>
        </p:nvSpPr>
        <p:spPr bwMode="auto">
          <a:xfrm flipV="1">
            <a:off x="1899047" y="3808511"/>
            <a:ext cx="0" cy="63066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22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234"/>
          <p:cNvSpPr>
            <a:spLocks noChangeShapeType="1"/>
          </p:cNvSpPr>
          <p:nvPr userDrawn="1"/>
        </p:nvSpPr>
        <p:spPr bwMode="auto">
          <a:xfrm>
            <a:off x="1888630" y="3811861"/>
            <a:ext cx="4603253" cy="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22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235"/>
          <p:cNvSpPr>
            <a:spLocks noChangeShapeType="1"/>
          </p:cNvSpPr>
          <p:nvPr userDrawn="1"/>
        </p:nvSpPr>
        <p:spPr bwMode="auto">
          <a:xfrm flipV="1">
            <a:off x="4173141" y="3436814"/>
            <a:ext cx="0" cy="1002357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22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236"/>
          <p:cNvSpPr/>
          <p:nvPr userDrawn="1"/>
        </p:nvSpPr>
        <p:spPr>
          <a:xfrm>
            <a:off x="3301008" y="4063008"/>
            <a:ext cx="1768078" cy="553641"/>
          </a:xfrm>
          <a:prstGeom prst="rect">
            <a:avLst/>
          </a:prstGeom>
          <a:solidFill>
            <a:srgbClr val="B6B7B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40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237"/>
          <p:cNvSpPr/>
          <p:nvPr userDrawn="1"/>
        </p:nvSpPr>
        <p:spPr>
          <a:xfrm>
            <a:off x="2771180" y="3148831"/>
            <a:ext cx="2827734" cy="553641"/>
          </a:xfrm>
          <a:prstGeom prst="rect">
            <a:avLst/>
          </a:prstGeom>
          <a:solidFill>
            <a:srgbClr val="B7CD38"/>
          </a:solidFill>
          <a:ln w="12700">
            <a:miter lim="400000"/>
          </a:ln>
          <a:effectLst>
            <a:outerShdw blurRad="38100" dist="25400" dir="5400000" rotWithShape="0">
              <a:srgbClr val="B7CD38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40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238"/>
          <p:cNvSpPr/>
          <p:nvPr userDrawn="1"/>
        </p:nvSpPr>
        <p:spPr>
          <a:xfrm>
            <a:off x="5610820" y="4063008"/>
            <a:ext cx="1768078" cy="553641"/>
          </a:xfrm>
          <a:prstGeom prst="rect">
            <a:avLst/>
          </a:prstGeom>
          <a:solidFill>
            <a:srgbClr val="B6B7B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40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239"/>
          <p:cNvSpPr/>
          <p:nvPr userDrawn="1"/>
        </p:nvSpPr>
        <p:spPr>
          <a:xfrm>
            <a:off x="1015008" y="4063008"/>
            <a:ext cx="1768078" cy="553641"/>
          </a:xfrm>
          <a:prstGeom prst="rect">
            <a:avLst/>
          </a:prstGeom>
          <a:solidFill>
            <a:srgbClr val="B6B7B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140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28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29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  <p:sp>
        <p:nvSpPr>
          <p:cNvPr id="30" name="Shape 93"/>
          <p:cNvSpPr>
            <a:spLocks noGrp="1"/>
          </p:cNvSpPr>
          <p:nvPr>
            <p:ph type="body" sz="quarter" idx="17" hasCustomPrompt="1"/>
          </p:nvPr>
        </p:nvSpPr>
        <p:spPr>
          <a:xfrm>
            <a:off x="3308946" y="3315856"/>
            <a:ext cx="1706562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31" name="Shape 93"/>
          <p:cNvSpPr>
            <a:spLocks noGrp="1"/>
          </p:cNvSpPr>
          <p:nvPr>
            <p:ph type="body" sz="quarter" idx="18" hasCustomPrompt="1"/>
          </p:nvPr>
        </p:nvSpPr>
        <p:spPr>
          <a:xfrm>
            <a:off x="3303118" y="4231927"/>
            <a:ext cx="1744265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32" name="Shape 93"/>
          <p:cNvSpPr>
            <a:spLocks noGrp="1"/>
          </p:cNvSpPr>
          <p:nvPr>
            <p:ph type="body" sz="quarter" idx="19" hasCustomPrompt="1"/>
          </p:nvPr>
        </p:nvSpPr>
        <p:spPr>
          <a:xfrm>
            <a:off x="5598915" y="4231927"/>
            <a:ext cx="1779984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34" name="Shape 93"/>
          <p:cNvSpPr>
            <a:spLocks noGrp="1"/>
          </p:cNvSpPr>
          <p:nvPr>
            <p:ph type="body" sz="quarter" idx="20" hasCustomPrompt="1"/>
          </p:nvPr>
        </p:nvSpPr>
        <p:spPr>
          <a:xfrm>
            <a:off x="1015007" y="4231927"/>
            <a:ext cx="1756173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35" name="Shape 93"/>
          <p:cNvSpPr>
            <a:spLocks noGrp="1"/>
          </p:cNvSpPr>
          <p:nvPr>
            <p:ph type="body" sz="quarter" idx="21" hasCustomPrompt="1"/>
          </p:nvPr>
        </p:nvSpPr>
        <p:spPr>
          <a:xfrm>
            <a:off x="1015009" y="5188113"/>
            <a:ext cx="1756172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36" name="Shape 93"/>
          <p:cNvSpPr>
            <a:spLocks noGrp="1"/>
          </p:cNvSpPr>
          <p:nvPr>
            <p:ph type="body" sz="quarter" idx="22" hasCustomPrompt="1"/>
          </p:nvPr>
        </p:nvSpPr>
        <p:spPr>
          <a:xfrm>
            <a:off x="5610821" y="5188113"/>
            <a:ext cx="1768078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3742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 userDrawn="1"/>
        </p:nvSpPr>
        <p:spPr bwMode="auto">
          <a:xfrm>
            <a:off x="5952989" y="6505278"/>
            <a:ext cx="274114" cy="26693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35719" tIns="35719" rIns="35719" bIns="3571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AB6A7-BEB3-AF4B-8FC8-017B1EC24E66}" type="slidenum">
              <a:rPr kumimoji="0" lang="en-US" sz="126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itchFamily="8" charset="0"/>
                <a:ea typeface="Helvetica Light" pitchFamily="8" charset="0"/>
                <a:cs typeface="Helvetica Light" pitchFamily="8" charset="0"/>
                <a:sym typeface="Helvetica Light" pitchFamily="8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pitchFamily="8" charset="0"/>
              <a:ea typeface="Helvetica Light" pitchFamily="8" charset="0"/>
              <a:cs typeface="Helvetica Light" pitchFamily="8" charset="0"/>
              <a:sym typeface="Helvetica Light" pitchFamily="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365" y="-26789"/>
            <a:ext cx="9775031" cy="6911578"/>
          </a:xfrm>
          <a:prstGeom prst="rect">
            <a:avLst/>
          </a:prstGeom>
        </p:spPr>
      </p:pic>
      <p:sp>
        <p:nvSpPr>
          <p:cNvPr id="6" name="Shape 228"/>
          <p:cNvSpPr>
            <a:spLocks noChangeShapeType="1"/>
          </p:cNvSpPr>
          <p:nvPr userDrawn="1"/>
        </p:nvSpPr>
        <p:spPr bwMode="auto">
          <a:xfrm flipV="1">
            <a:off x="6482953" y="4531816"/>
            <a:ext cx="0" cy="63066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229"/>
          <p:cNvSpPr>
            <a:spLocks noChangeShapeType="1"/>
          </p:cNvSpPr>
          <p:nvPr userDrawn="1"/>
        </p:nvSpPr>
        <p:spPr bwMode="auto">
          <a:xfrm flipV="1">
            <a:off x="1899047" y="4531816"/>
            <a:ext cx="0" cy="63066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230"/>
          <p:cNvSpPr/>
          <p:nvPr userDrawn="1"/>
        </p:nvSpPr>
        <p:spPr>
          <a:xfrm>
            <a:off x="5610820" y="5009555"/>
            <a:ext cx="1768078" cy="553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231"/>
          <p:cNvSpPr/>
          <p:nvPr userDrawn="1"/>
        </p:nvSpPr>
        <p:spPr>
          <a:xfrm>
            <a:off x="1015008" y="5009555"/>
            <a:ext cx="1768078" cy="553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232"/>
          <p:cNvSpPr>
            <a:spLocks noChangeShapeType="1"/>
          </p:cNvSpPr>
          <p:nvPr userDrawn="1"/>
        </p:nvSpPr>
        <p:spPr bwMode="auto">
          <a:xfrm flipV="1">
            <a:off x="6482953" y="3808511"/>
            <a:ext cx="0" cy="63066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233"/>
          <p:cNvSpPr>
            <a:spLocks noChangeShapeType="1"/>
          </p:cNvSpPr>
          <p:nvPr userDrawn="1"/>
        </p:nvSpPr>
        <p:spPr bwMode="auto">
          <a:xfrm flipV="1">
            <a:off x="1899047" y="3808511"/>
            <a:ext cx="0" cy="63066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234"/>
          <p:cNvSpPr>
            <a:spLocks noChangeShapeType="1"/>
          </p:cNvSpPr>
          <p:nvPr userDrawn="1"/>
        </p:nvSpPr>
        <p:spPr bwMode="auto">
          <a:xfrm>
            <a:off x="1888630" y="3811861"/>
            <a:ext cx="4603253" cy="0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235"/>
          <p:cNvSpPr>
            <a:spLocks noChangeShapeType="1"/>
          </p:cNvSpPr>
          <p:nvPr userDrawn="1"/>
        </p:nvSpPr>
        <p:spPr bwMode="auto">
          <a:xfrm flipV="1">
            <a:off x="4173141" y="3436814"/>
            <a:ext cx="0" cy="1002357"/>
          </a:xfrm>
          <a:prstGeom prst="line">
            <a:avLst/>
          </a:prstGeom>
          <a:noFill/>
          <a:ln w="25400">
            <a:solidFill>
              <a:srgbClr val="97999D"/>
            </a:solidFill>
            <a:miter lim="400000"/>
            <a:headEnd/>
            <a:tailEnd/>
          </a:ln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236"/>
          <p:cNvSpPr/>
          <p:nvPr userDrawn="1"/>
        </p:nvSpPr>
        <p:spPr>
          <a:xfrm>
            <a:off x="3301008" y="4063008"/>
            <a:ext cx="1768078" cy="553641"/>
          </a:xfrm>
          <a:prstGeom prst="rect">
            <a:avLst/>
          </a:prstGeom>
          <a:solidFill>
            <a:srgbClr val="B6B7B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237"/>
          <p:cNvSpPr/>
          <p:nvPr userDrawn="1"/>
        </p:nvSpPr>
        <p:spPr>
          <a:xfrm>
            <a:off x="2771180" y="3148831"/>
            <a:ext cx="2827734" cy="553641"/>
          </a:xfrm>
          <a:prstGeom prst="rect">
            <a:avLst/>
          </a:prstGeom>
          <a:solidFill>
            <a:srgbClr val="B7CD38"/>
          </a:solidFill>
          <a:ln w="12700">
            <a:miter lim="400000"/>
          </a:ln>
          <a:effectLst>
            <a:outerShdw blurRad="38100" dist="25400" dir="5400000" rotWithShape="0">
              <a:srgbClr val="B7CD38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238"/>
          <p:cNvSpPr/>
          <p:nvPr userDrawn="1"/>
        </p:nvSpPr>
        <p:spPr>
          <a:xfrm>
            <a:off x="5610820" y="4063008"/>
            <a:ext cx="1768078" cy="553641"/>
          </a:xfrm>
          <a:prstGeom prst="rect">
            <a:avLst/>
          </a:prstGeom>
          <a:solidFill>
            <a:srgbClr val="B6B7B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239"/>
          <p:cNvSpPr/>
          <p:nvPr userDrawn="1"/>
        </p:nvSpPr>
        <p:spPr>
          <a:xfrm>
            <a:off x="1015008" y="4063008"/>
            <a:ext cx="1768078" cy="553641"/>
          </a:xfrm>
          <a:prstGeom prst="rect">
            <a:avLst/>
          </a:prstGeom>
          <a:solidFill>
            <a:srgbClr val="B6B7B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prstTxWarp prst="textNoShape">
              <a:avLst/>
            </a:prstTxWarp>
          </a:bodyPr>
          <a:lstStyle/>
          <a:p>
            <a:pPr algn="ctr" hangingPunct="0"/>
            <a:endParaRPr lang="en-US" sz="98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20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21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  <p:sp>
        <p:nvSpPr>
          <p:cNvPr id="22" name="Shape 93"/>
          <p:cNvSpPr>
            <a:spLocks noGrp="1"/>
          </p:cNvSpPr>
          <p:nvPr>
            <p:ph type="body" sz="quarter" idx="17" hasCustomPrompt="1"/>
          </p:nvPr>
        </p:nvSpPr>
        <p:spPr>
          <a:xfrm>
            <a:off x="3308946" y="3315856"/>
            <a:ext cx="1706562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23" name="Shape 93"/>
          <p:cNvSpPr>
            <a:spLocks noGrp="1"/>
          </p:cNvSpPr>
          <p:nvPr>
            <p:ph type="body" sz="quarter" idx="18" hasCustomPrompt="1"/>
          </p:nvPr>
        </p:nvSpPr>
        <p:spPr>
          <a:xfrm>
            <a:off x="3301009" y="4231927"/>
            <a:ext cx="1768078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24" name="Shape 93"/>
          <p:cNvSpPr>
            <a:spLocks noGrp="1"/>
          </p:cNvSpPr>
          <p:nvPr>
            <p:ph type="body" sz="quarter" idx="19" hasCustomPrompt="1"/>
          </p:nvPr>
        </p:nvSpPr>
        <p:spPr>
          <a:xfrm>
            <a:off x="5610820" y="4231927"/>
            <a:ext cx="1768079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25" name="Shape 93"/>
          <p:cNvSpPr>
            <a:spLocks noGrp="1"/>
          </p:cNvSpPr>
          <p:nvPr>
            <p:ph type="body" sz="quarter" idx="20" hasCustomPrompt="1"/>
          </p:nvPr>
        </p:nvSpPr>
        <p:spPr>
          <a:xfrm>
            <a:off x="1015009" y="4231927"/>
            <a:ext cx="1756172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26" name="Shape 93"/>
          <p:cNvSpPr>
            <a:spLocks noGrp="1"/>
          </p:cNvSpPr>
          <p:nvPr>
            <p:ph type="body" sz="quarter" idx="21" hasCustomPrompt="1"/>
          </p:nvPr>
        </p:nvSpPr>
        <p:spPr>
          <a:xfrm>
            <a:off x="1015009" y="5188113"/>
            <a:ext cx="1756171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  <p:sp>
        <p:nvSpPr>
          <p:cNvPr id="27" name="Shape 93"/>
          <p:cNvSpPr>
            <a:spLocks noGrp="1"/>
          </p:cNvSpPr>
          <p:nvPr>
            <p:ph type="body" sz="quarter" idx="22" hasCustomPrompt="1"/>
          </p:nvPr>
        </p:nvSpPr>
        <p:spPr>
          <a:xfrm>
            <a:off x="5610821" y="5188113"/>
            <a:ext cx="1768078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8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 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972805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Table 251"/>
          <p:cNvGraphicFramePr>
            <a:graphicFrameLocks noGrp="1"/>
          </p:cNvGraphicFramePr>
          <p:nvPr userDrawn="1">
            <p:extLst/>
          </p:nvPr>
        </p:nvGraphicFramePr>
        <p:xfrm>
          <a:off x="842368" y="2945681"/>
          <a:ext cx="7057430" cy="2634258"/>
        </p:xfrm>
        <a:graphic>
          <a:graphicData uri="http://schemas.openxmlformats.org/drawingml/2006/table">
            <a:tbl>
              <a:tblPr/>
              <a:tblGrid>
                <a:gridCol w="3812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852">
                <a:tc>
                  <a:txBody>
                    <a:bodyPr/>
                    <a:lstStyle/>
                    <a:p>
                      <a:pPr marL="0" marR="0" lvl="0" indent="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852">
                <a:tc>
                  <a:txBody>
                    <a:bodyPr/>
                    <a:lstStyle/>
                    <a:p>
                      <a:pPr marL="0" marR="0" lvl="0" indent="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852">
                <a:tc>
                  <a:txBody>
                    <a:bodyPr/>
                    <a:lstStyle/>
                    <a:p>
                      <a:pPr marL="0" marR="0" lvl="0" indent="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852">
                <a:tc>
                  <a:txBody>
                    <a:bodyPr/>
                    <a:lstStyle/>
                    <a:p>
                      <a:pPr marL="0" marR="0" lvl="0" indent="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852">
                <a:tc>
                  <a:txBody>
                    <a:bodyPr/>
                    <a:lstStyle/>
                    <a:p>
                      <a:pPr marL="0" marR="0" lvl="0" indent="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65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343534"/>
                        </a:solidFill>
                        <a:effectLst/>
                        <a:latin typeface="Gotham-Medium" pitchFamily="8" charset="0"/>
                        <a:ea typeface="Gotham-Medium" pitchFamily="8" charset="0"/>
                        <a:cs typeface="Gotham-Medium" pitchFamily="8" charset="0"/>
                        <a:sym typeface="Gotham-Medium" pitchFamily="8" charset="0"/>
                      </a:endParaRPr>
                    </a:p>
                  </a:txBody>
                  <a:tcPr marL="47625" marR="47625" marT="35719" marB="35719" anchor="ctr" horzOverflow="overflow">
                    <a:lnL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AA9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464B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10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rgbClr val="464B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1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A9C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  <p:sp>
        <p:nvSpPr>
          <p:cNvPr id="12" name="Shape 93"/>
          <p:cNvSpPr>
            <a:spLocks noGrp="1"/>
          </p:cNvSpPr>
          <p:nvPr>
            <p:ph type="body" sz="quarter" idx="20" hasCustomPrompt="1"/>
          </p:nvPr>
        </p:nvSpPr>
        <p:spPr>
          <a:xfrm>
            <a:off x="993182" y="3619500"/>
            <a:ext cx="1706562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NAME HERE</a:t>
            </a:r>
            <a:endParaRPr dirty="0"/>
          </a:p>
        </p:txBody>
      </p:sp>
      <p:sp>
        <p:nvSpPr>
          <p:cNvPr id="13" name="Shape 93"/>
          <p:cNvSpPr>
            <a:spLocks noGrp="1"/>
          </p:cNvSpPr>
          <p:nvPr>
            <p:ph type="body" sz="quarter" idx="21" hasCustomPrompt="1"/>
          </p:nvPr>
        </p:nvSpPr>
        <p:spPr>
          <a:xfrm>
            <a:off x="993182" y="4147061"/>
            <a:ext cx="1706562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NAME HERE</a:t>
            </a:r>
            <a:endParaRPr dirty="0"/>
          </a:p>
        </p:txBody>
      </p:sp>
      <p:sp>
        <p:nvSpPr>
          <p:cNvPr id="14" name="Shape 93"/>
          <p:cNvSpPr>
            <a:spLocks noGrp="1"/>
          </p:cNvSpPr>
          <p:nvPr>
            <p:ph type="body" sz="quarter" idx="22" hasCustomPrompt="1"/>
          </p:nvPr>
        </p:nvSpPr>
        <p:spPr>
          <a:xfrm>
            <a:off x="993182" y="4676889"/>
            <a:ext cx="1706562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NAME HERE</a:t>
            </a:r>
            <a:endParaRPr dirty="0"/>
          </a:p>
        </p:txBody>
      </p:sp>
      <p:sp>
        <p:nvSpPr>
          <p:cNvPr id="15" name="Shape 93"/>
          <p:cNvSpPr>
            <a:spLocks noGrp="1"/>
          </p:cNvSpPr>
          <p:nvPr>
            <p:ph type="body" sz="quarter" idx="23" hasCustomPrompt="1"/>
          </p:nvPr>
        </p:nvSpPr>
        <p:spPr>
          <a:xfrm>
            <a:off x="5103814" y="3095625"/>
            <a:ext cx="923684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NUMBER</a:t>
            </a:r>
            <a:endParaRPr dirty="0"/>
          </a:p>
        </p:txBody>
      </p:sp>
      <p:sp>
        <p:nvSpPr>
          <p:cNvPr id="16" name="Shape 93"/>
          <p:cNvSpPr>
            <a:spLocks noGrp="1"/>
          </p:cNvSpPr>
          <p:nvPr>
            <p:ph type="body" sz="quarter" idx="24" hasCustomPrompt="1"/>
          </p:nvPr>
        </p:nvSpPr>
        <p:spPr>
          <a:xfrm>
            <a:off x="7062392" y="3095625"/>
            <a:ext cx="279797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%</a:t>
            </a:r>
            <a:endParaRPr dirty="0"/>
          </a:p>
        </p:txBody>
      </p:sp>
      <p:sp>
        <p:nvSpPr>
          <p:cNvPr id="17" name="Shape 93"/>
          <p:cNvSpPr>
            <a:spLocks noGrp="1"/>
          </p:cNvSpPr>
          <p:nvPr>
            <p:ph type="body" sz="quarter" idx="25" hasCustomPrompt="1"/>
          </p:nvPr>
        </p:nvSpPr>
        <p:spPr>
          <a:xfrm>
            <a:off x="7070330" y="3619500"/>
            <a:ext cx="279797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0</a:t>
            </a:r>
            <a:endParaRPr dirty="0"/>
          </a:p>
        </p:txBody>
      </p:sp>
      <p:sp>
        <p:nvSpPr>
          <p:cNvPr id="18" name="Shape 93"/>
          <p:cNvSpPr>
            <a:spLocks noGrp="1"/>
          </p:cNvSpPr>
          <p:nvPr>
            <p:ph type="body" sz="quarter" idx="26" hasCustomPrompt="1"/>
          </p:nvPr>
        </p:nvSpPr>
        <p:spPr>
          <a:xfrm>
            <a:off x="7070330" y="4147061"/>
            <a:ext cx="279797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0</a:t>
            </a:r>
            <a:endParaRPr dirty="0"/>
          </a:p>
        </p:txBody>
      </p:sp>
      <p:sp>
        <p:nvSpPr>
          <p:cNvPr id="19" name="Shape 93"/>
          <p:cNvSpPr>
            <a:spLocks noGrp="1"/>
          </p:cNvSpPr>
          <p:nvPr>
            <p:ph type="body" sz="quarter" idx="27" hasCustomPrompt="1"/>
          </p:nvPr>
        </p:nvSpPr>
        <p:spPr>
          <a:xfrm>
            <a:off x="6969126" y="5203754"/>
            <a:ext cx="579438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100</a:t>
            </a:r>
            <a:endParaRPr dirty="0"/>
          </a:p>
        </p:txBody>
      </p:sp>
      <p:sp>
        <p:nvSpPr>
          <p:cNvPr id="20" name="Shape 93"/>
          <p:cNvSpPr>
            <a:spLocks noGrp="1"/>
          </p:cNvSpPr>
          <p:nvPr>
            <p:ph type="body" sz="quarter" idx="28" hasCustomPrompt="1"/>
          </p:nvPr>
        </p:nvSpPr>
        <p:spPr>
          <a:xfrm>
            <a:off x="5451078" y="4676889"/>
            <a:ext cx="279797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0</a:t>
            </a:r>
            <a:endParaRPr dirty="0"/>
          </a:p>
        </p:txBody>
      </p:sp>
      <p:sp>
        <p:nvSpPr>
          <p:cNvPr id="21" name="Shape 93"/>
          <p:cNvSpPr>
            <a:spLocks noGrp="1"/>
          </p:cNvSpPr>
          <p:nvPr>
            <p:ph type="body" sz="quarter" idx="29" hasCustomPrompt="1"/>
          </p:nvPr>
        </p:nvSpPr>
        <p:spPr>
          <a:xfrm>
            <a:off x="5451078" y="4153014"/>
            <a:ext cx="279797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0</a:t>
            </a:r>
            <a:endParaRPr dirty="0"/>
          </a:p>
        </p:txBody>
      </p:sp>
      <p:sp>
        <p:nvSpPr>
          <p:cNvPr id="22" name="Shape 93"/>
          <p:cNvSpPr>
            <a:spLocks noGrp="1"/>
          </p:cNvSpPr>
          <p:nvPr>
            <p:ph type="body" sz="quarter" idx="30" hasCustomPrompt="1"/>
          </p:nvPr>
        </p:nvSpPr>
        <p:spPr>
          <a:xfrm>
            <a:off x="5451078" y="3619500"/>
            <a:ext cx="279797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0</a:t>
            </a:r>
            <a:endParaRPr dirty="0"/>
          </a:p>
        </p:txBody>
      </p:sp>
      <p:sp>
        <p:nvSpPr>
          <p:cNvPr id="23" name="Shape 93"/>
          <p:cNvSpPr>
            <a:spLocks noGrp="1"/>
          </p:cNvSpPr>
          <p:nvPr>
            <p:ph type="body" sz="quarter" idx="31" hasCustomPrompt="1"/>
          </p:nvPr>
        </p:nvSpPr>
        <p:spPr>
          <a:xfrm>
            <a:off x="5451078" y="5203754"/>
            <a:ext cx="279797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0</a:t>
            </a:r>
            <a:endParaRPr dirty="0"/>
          </a:p>
        </p:txBody>
      </p:sp>
      <p:sp>
        <p:nvSpPr>
          <p:cNvPr id="24" name="Shape 93"/>
          <p:cNvSpPr>
            <a:spLocks noGrp="1"/>
          </p:cNvSpPr>
          <p:nvPr>
            <p:ph type="body" sz="quarter" idx="32" hasCustomPrompt="1"/>
          </p:nvPr>
        </p:nvSpPr>
        <p:spPr>
          <a:xfrm>
            <a:off x="7062392" y="4676889"/>
            <a:ext cx="279797" cy="2540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98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284661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226" y="-30138"/>
            <a:ext cx="9775031" cy="6911578"/>
          </a:xfrm>
          <a:prstGeom prst="rect">
            <a:avLst/>
          </a:prstGeom>
        </p:spPr>
      </p:pic>
      <p:sp>
        <p:nvSpPr>
          <p:cNvPr id="9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0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  <p:sp>
        <p:nvSpPr>
          <p:cNvPr id="11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84155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226" y="-23440"/>
            <a:ext cx="9775031" cy="6911578"/>
          </a:xfrm>
          <a:prstGeom prst="rect">
            <a:avLst/>
          </a:prstGeom>
        </p:spPr>
      </p:pic>
      <p:sp>
        <p:nvSpPr>
          <p:cNvPr id="9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0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  <p:sp>
        <p:nvSpPr>
          <p:cNvPr id="11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705383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Background_image3.jpg"/>
          <p:cNvPicPr>
            <a:picLocks noChangeAspect="1"/>
          </p:cNvPicPr>
          <p:nvPr userDrawn="1"/>
        </p:nvPicPr>
        <p:blipFill>
          <a:blip r:embed="rId2"/>
          <a:srcRect l="781" t="1007" r="781" b="1007"/>
          <a:stretch>
            <a:fillRect/>
          </a:stretch>
        </p:blipFill>
        <p:spPr bwMode="auto">
          <a:xfrm>
            <a:off x="-98226" y="-30138"/>
            <a:ext cx="9775031" cy="691827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0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  <p:sp>
        <p:nvSpPr>
          <p:cNvPr id="11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22912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6CEA-45E3-4587-A4EA-79D2BB07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02DE2-F2DF-41DF-8A9B-AB1DF8CBE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C4028-C768-4777-BC6B-7DDC39963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B662C-7C58-47DF-BAE4-AF0200DD0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F9977-5AEF-4FED-A8F9-AC0DBB1F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9761E-AB08-4484-B104-66431B27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376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B6A7-BEB3-AF4B-8FC8-017B1EC24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Background_image4.jpg"/>
          <p:cNvPicPr>
            <a:picLocks noChangeAspect="1"/>
          </p:cNvPicPr>
          <p:nvPr userDrawn="1"/>
        </p:nvPicPr>
        <p:blipFill>
          <a:blip r:embed="rId2"/>
          <a:srcRect l="2724" t="2940" r="2724" b="2940"/>
          <a:stretch>
            <a:fillRect/>
          </a:stretch>
        </p:blipFill>
        <p:spPr bwMode="auto">
          <a:xfrm>
            <a:off x="-98226" y="-30138"/>
            <a:ext cx="9775031" cy="691827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2" name="Shape 56"/>
          <p:cNvSpPr>
            <a:spLocks noGrp="1"/>
          </p:cNvSpPr>
          <p:nvPr>
            <p:ph type="title" hasCustomPrompt="1"/>
          </p:nvPr>
        </p:nvSpPr>
        <p:spPr>
          <a:xfrm>
            <a:off x="937617" y="1040309"/>
            <a:ext cx="5089881" cy="535781"/>
          </a:xfrm>
          <a:prstGeom prst="rect">
            <a:avLst/>
          </a:prstGeom>
        </p:spPr>
        <p:txBody>
          <a:bodyPr/>
          <a:lstStyle>
            <a:lvl1pPr algn="l">
              <a:defRPr sz="30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TITLE</a:t>
            </a:r>
            <a:br>
              <a:rPr lang="en-GB" dirty="0"/>
            </a:br>
            <a:endParaRPr dirty="0"/>
          </a:p>
        </p:txBody>
      </p:sp>
      <p:sp>
        <p:nvSpPr>
          <p:cNvPr id="13" name="Shape 93"/>
          <p:cNvSpPr>
            <a:spLocks noGrp="1"/>
          </p:cNvSpPr>
          <p:nvPr>
            <p:ph type="body" sz="quarter" idx="16" hasCustomPrompt="1"/>
          </p:nvPr>
        </p:nvSpPr>
        <p:spPr>
          <a:xfrm>
            <a:off x="937617" y="1505189"/>
            <a:ext cx="5089881" cy="2757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ADD SUBTITLE</a:t>
            </a:r>
            <a:endParaRPr dirty="0"/>
          </a:p>
        </p:txBody>
      </p:sp>
      <p:sp>
        <p:nvSpPr>
          <p:cNvPr id="14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937617" y="2057833"/>
            <a:ext cx="7466708" cy="4488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spcBef>
                <a:spcPts val="0"/>
              </a:spcBef>
              <a:buSzTx/>
              <a:buNone/>
              <a:defRPr sz="1125" kern="2000" baseline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Lorem ipsum dolor sit amet, consectetur adipiscing elit. Fusce semper mauris quis neque vestibulum laoreet. Suspendisse tincidunt ac enim a pulvinar. Suspendiss</a:t>
            </a:r>
            <a:r>
              <a:rPr lang="en-GB" dirty="0" err="1"/>
              <a:t>e</a:t>
            </a:r>
            <a:r>
              <a:rPr lang="en-GB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35415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77864"/>
            <a:ext cx="8585200" cy="84613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7D0571-3114-4D51-B2DC-A89AA0FA17D7}" type="datetime1">
              <a:rPr lang="en-US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D142A-26E5-44F3-B2FB-BE15B0B922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050D-05DE-4A68-84FB-44422A67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A1724-BDA0-41ED-86B3-889DEE02C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95C05-4001-4FA3-84EB-5B24F353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4F79F-8066-4B0B-9421-6D2C2686E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C2744-2926-4B91-939F-0AE77E441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C55376-04D3-4430-81A9-11671D8C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EC2D1F-93F1-4480-B053-E8B14B28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B6FE4C-C8B0-4EA4-ADE9-E3A3E07B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9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7A19-067D-4ACA-8A95-10B350A37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6BB41A-4C65-43DB-A82E-71028AFD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2944E-CCE3-4FC4-B077-596956BA1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DB833-7134-4DA0-B538-D593FB94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66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0CF99-E211-4B5A-BA85-BB6702316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B2A749-7769-4C3E-BC26-8B7B4FC7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94D79-6C81-4867-9F6F-EBBAD9C1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45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415C-0B24-452B-9A32-E8C918E2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B5C2-09A2-4E16-9753-9E691044F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96D4C-0C9D-4F83-88CF-B653EBF1F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6829C-D5E1-4ECC-B0F2-37387945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75546-B688-4C56-A23E-77E4AD7D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65860-1A08-49E0-AC4A-46A9F3A9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42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70C5-06DF-46A2-8005-82A334B2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73A2B-B9B8-4B2A-A37D-C61AE1C3F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B2DDC-C7A4-4636-B0A9-7C9DA5292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F0DE7-BBA0-4D02-A2FB-D61BD84A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1A075-39FB-4E5A-8A1E-CCF3B0B9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37CD-4AB4-44F1-94EE-42C4C3D6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7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675B7-49E9-4505-8007-DF7DFA64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2EA92-1DB1-475D-83C2-6268A4030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F3F35-D92E-4B20-A7EF-906825015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22631-8FFC-4D89-8A9E-97B9B514D13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8198B-C903-4421-9FBD-A3A15A37F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DAEDB-57D3-4654-B9F3-2DB5DB2A7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4FACD-55E0-4B23-928F-26418A537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B100F-B71A-40F2-B099-69750E78930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0A26F-96FE-428B-838B-34EBBAF3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4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title"/>
          </p:nvPr>
        </p:nvSpPr>
        <p:spPr bwMode="auto">
          <a:xfrm>
            <a:off x="892969" y="312539"/>
            <a:ext cx="10406063" cy="151804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Light" pitchFamily="8" charset="0"/>
              </a:rPr>
              <a:t>Title Text</a:t>
            </a:r>
          </a:p>
        </p:txBody>
      </p:sp>
      <p:sp>
        <p:nvSpPr>
          <p:cNvPr id="1027" name="Shape 3"/>
          <p:cNvSpPr>
            <a:spLocks noGrp="1"/>
          </p:cNvSpPr>
          <p:nvPr>
            <p:ph type="body" idx="1"/>
          </p:nvPr>
        </p:nvSpPr>
        <p:spPr bwMode="auto">
          <a:xfrm>
            <a:off x="892969" y="1830586"/>
            <a:ext cx="10406063" cy="442019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Light" pitchFamily="8" charset="0"/>
              </a:rPr>
              <a:t>Body Level One</a:t>
            </a:r>
          </a:p>
          <a:p>
            <a:pPr lvl="1"/>
            <a:r>
              <a:rPr lang="en-US" dirty="0">
                <a:sym typeface="Helvetica Light" pitchFamily="8" charset="0"/>
              </a:rPr>
              <a:t>Body Level Two</a:t>
            </a:r>
          </a:p>
          <a:p>
            <a:pPr lvl="2"/>
            <a:r>
              <a:rPr lang="en-US" dirty="0">
                <a:sym typeface="Helvetica Light" pitchFamily="8" charset="0"/>
              </a:rPr>
              <a:t>Body Level Three</a:t>
            </a:r>
          </a:p>
          <a:p>
            <a:pPr lvl="3"/>
            <a:r>
              <a:rPr lang="en-US" dirty="0">
                <a:sym typeface="Helvetica Light" pitchFamily="8" charset="0"/>
              </a:rPr>
              <a:t>Body Level Four</a:t>
            </a:r>
          </a:p>
          <a:p>
            <a:pPr lvl="4"/>
            <a:r>
              <a:rPr lang="en-US" dirty="0">
                <a:sym typeface="Helvetica Light" pitchFamily="8" charset="0"/>
              </a:rPr>
              <a:t>Body Level Five</a:t>
            </a:r>
          </a:p>
        </p:txBody>
      </p:sp>
      <p:sp>
        <p:nvSpPr>
          <p:cNvPr id="1028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5939365" y="6505278"/>
            <a:ext cx="301365" cy="29738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hangingPunct="0">
              <a:defRPr sz="1266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4AB6A7-BEB3-AF4B-8FC8-017B1EC24E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F7814-CF1D-4709-9469-82CC3CBDAE7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998" y="5334372"/>
            <a:ext cx="1578989" cy="9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 spd="med"/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algn="l" defTabSz="410751" rtl="0" eaLnBrk="0" fontAlgn="base" hangingPunct="0">
        <a:spcBef>
          <a:spcPts val="2953"/>
        </a:spcBef>
        <a:spcAft>
          <a:spcPct val="0"/>
        </a:spcAft>
        <a:buSzPct val="75000"/>
        <a:buChar char="•"/>
        <a:defRPr sz="2531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1pPr>
      <a:lvl2pPr marL="625056" indent="-312528" algn="l" defTabSz="410751" rtl="0" eaLnBrk="0" fontAlgn="base" hangingPunct="0">
        <a:spcBef>
          <a:spcPts val="2953"/>
        </a:spcBef>
        <a:spcAft>
          <a:spcPct val="0"/>
        </a:spcAft>
        <a:buSzPct val="75000"/>
        <a:buChar char="•"/>
        <a:defRPr sz="2531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2pPr>
      <a:lvl3pPr marL="937584" indent="-312528" algn="l" defTabSz="410751" rtl="0" eaLnBrk="0" fontAlgn="base" hangingPunct="0">
        <a:spcBef>
          <a:spcPts val="2953"/>
        </a:spcBef>
        <a:spcAft>
          <a:spcPct val="0"/>
        </a:spcAft>
        <a:buSzPct val="75000"/>
        <a:buChar char="•"/>
        <a:defRPr sz="2531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3pPr>
      <a:lvl4pPr marL="1250112" indent="-312528" algn="l" defTabSz="410751" rtl="0" eaLnBrk="0" fontAlgn="base" hangingPunct="0">
        <a:spcBef>
          <a:spcPts val="2953"/>
        </a:spcBef>
        <a:spcAft>
          <a:spcPct val="0"/>
        </a:spcAft>
        <a:buSzPct val="75000"/>
        <a:buChar char="•"/>
        <a:defRPr sz="2531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4pPr>
      <a:lvl5pPr marL="1562640" indent="-312528" algn="l" defTabSz="410751" rtl="0" eaLnBrk="0" fontAlgn="base" hangingPunct="0">
        <a:spcBef>
          <a:spcPts val="2953"/>
        </a:spcBef>
        <a:spcAft>
          <a:spcPct val="0"/>
        </a:spcAft>
        <a:buSzPct val="75000"/>
        <a:buChar char="•"/>
        <a:defRPr sz="2531">
          <a:solidFill>
            <a:srgbClr val="000000"/>
          </a:solidFill>
          <a:latin typeface="+mn-lt"/>
          <a:ea typeface="+mn-ea"/>
          <a:cs typeface="+mn-cs"/>
          <a:sym typeface="Helvetica Light" pitchFamily="8" charset="0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3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D3908-F384-485D-B2D9-4DD5E546EE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BASE AGM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67A86B-64A3-454B-85DE-B42E003413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8800" dirty="0"/>
              <a:t>Simon Cowell</a:t>
            </a:r>
          </a:p>
        </p:txBody>
      </p:sp>
    </p:spTree>
    <p:extLst>
      <p:ext uri="{BB962C8B-B14F-4D97-AF65-F5344CB8AC3E}">
        <p14:creationId xmlns:p14="http://schemas.microsoft.com/office/powerpoint/2010/main" val="38247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XtOUWQyTvO9rk8spT7d3CLTahMHN287eSlgSfWG8TzvG3Bju-5Py0TmS5pCXz0f8lfpYPO4S092By1nL9olWvCduC6wlpqHpsmvxWb-FoWMoTGWqT7QSLWT7Ds7c_TQcau8feA2nXKAbv8ngcEa4z9t_iTHW2BBLxn4j6LntrSfAzkSYVSiw9NA8ac78SCbYfr_yTFFHfZ_-MIoQw9Hbdsu0rawzjFoBCCjgToXUhYxlFqD1xCN4wycXp2xEKtGeWTlJmNRZ0r0wqcROVqw6d8wb_RY4s_9BlnPo22blVyUYEaacQ8mqBC2N1P38YjcrdhgWZtxNk8erNC6hTuKs2dps0dTif6kcd64tAqK0ynRmZcbMEMr5DOFcKCHHmSEOhllHQ-Utv5rHGD6A9bNWZjP2NLRTNZKRrkeuPjN_4wiLhrsmXDNKtXYTylSyN5oCq4Z3CX2uGII_M-uqJu3SaKRe79mLBZW4HBscdlkiRt8rVkPOR0miAjOR2icNlk61Ef9HIWe80iECSq3fvmKwGDE2XgsU_AOKYX8mRChS5rF8fo7dbNUhypAy3unqt9QL60tdsJfBu9bzBx489OKIORcpubbYZX_6htA26thDgVOsPfECgRFmOhMMLJtGdfC1BU9vu0FdIQJD18NYIFPIVk20=w427-h758-no">
            <a:extLst>
              <a:ext uri="{FF2B5EF4-FFF2-40B4-BE49-F238E27FC236}">
                <a16:creationId xmlns:a16="http://schemas.microsoft.com/office/drawing/2014/main" id="{852A17E5-7340-449D-8454-208C0CF8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79262" y="-2376540"/>
            <a:ext cx="6497550" cy="115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7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NkC3FkwTziR44oG8yhBHWjakStvLJ_Qj8znQ5axojdhkgXh_qr3TTPlJ1r24HSM7voFOt4jz9zh6Yn6zqTdwRUQjWMsRzh2wJeSk53KOfHvx9JsZpK2RkpkeV_h5CF1UQAkyc-TBgHe2L8l_XXiFKFbyB4U28a-VXwBvAYI3qqNZ4X4hKHds0HAnLYYGURliTHI5f24wqGTUFM2fFf8yel_5o57oMFW6iD9lQvUTF-lE3H2NVcGg4VtIIcXC3rjMuv8G94Avt6mlBmsZxdQ1j3dKoSZPq9WAQsMw4o_4bP3s-A6jpYGIjlu4mbR4dlxExjSPhH8_XMdZNIBUZohAsdt-B1TIigi5YLCyLjkDtsesP93kpS6NYRnOPTw9ATphAFIr99C_8Q70X-eoL8QHoz0HoV6DYN07J836SbPvvjC5p6KbwDSe-iAlBM6btAyHehUjYTSMyLoKugGFSiPdXaET0DVCqNQ4j0_bMwa6zufl7QV2LJu1ftrjVHVpDeuUqWCNreuRzu9m08JMZLQc4YVXNB1HvmgJFM4VXP9-zbkWqEhFDgmVAl6h4sFmIaxfjn7uW1HIQjaIzWtTkhzIl2vMAh4dsuOlNBQsseEm88vYNFscpRwKkYyenK48HDrHCZ9DJD6JEHOe3RLF0lWLd0SR=w1348-h758-no">
            <a:extLst>
              <a:ext uri="{FF2B5EF4-FFF2-40B4-BE49-F238E27FC236}">
                <a16:creationId xmlns:a16="http://schemas.microsoft.com/office/drawing/2014/main" id="{6C517AE8-1EAA-4723-8A0E-4AF9D566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516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0C5D0-E3F0-409A-A0B5-CC9B9F4E2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94" y="50259"/>
            <a:ext cx="9015211" cy="675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48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D5447-1C50-44B9-A8F6-057EBEA73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86" y="0"/>
            <a:ext cx="59546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95C131-AE63-49DC-948A-3A56BD839B73}"/>
              </a:ext>
            </a:extLst>
          </p:cNvPr>
          <p:cNvSpPr txBox="1"/>
          <p:nvPr/>
        </p:nvSpPr>
        <p:spPr>
          <a:xfrm>
            <a:off x="9789457" y="2828835"/>
            <a:ext cx="954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9385A-8EE0-4E58-9D3F-559D2EA54938}"/>
              </a:ext>
            </a:extLst>
          </p:cNvPr>
          <p:cNvSpPr txBox="1"/>
          <p:nvPr/>
        </p:nvSpPr>
        <p:spPr>
          <a:xfrm>
            <a:off x="9789457" y="1371599"/>
            <a:ext cx="828341" cy="174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E95E6E2-A78E-414A-8D71-A9B10E187384}"/>
              </a:ext>
            </a:extLst>
          </p:cNvPr>
          <p:cNvSpPr/>
          <p:nvPr/>
        </p:nvSpPr>
        <p:spPr>
          <a:xfrm rot="10800000">
            <a:off x="10122944" y="1549100"/>
            <a:ext cx="131779" cy="1703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62FDA5E-9E40-4711-BBCE-61003DF408A9}"/>
              </a:ext>
            </a:extLst>
          </p:cNvPr>
          <p:cNvSpPr/>
          <p:nvPr/>
        </p:nvSpPr>
        <p:spPr>
          <a:xfrm>
            <a:off x="10122946" y="4162247"/>
            <a:ext cx="131778" cy="25612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20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tothegardenstrawberries.weebly.com/uploads/2/0/3/0/20303591/951971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8" y="579593"/>
            <a:ext cx="10756099" cy="56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8860" y="354330"/>
            <a:ext cx="5132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Ecological Succession</a:t>
            </a:r>
          </a:p>
        </p:txBody>
      </p:sp>
    </p:spTree>
    <p:extLst>
      <p:ext uri="{BB962C8B-B14F-4D97-AF65-F5344CB8AC3E}">
        <p14:creationId xmlns:p14="http://schemas.microsoft.com/office/powerpoint/2010/main" val="114606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ntothegardenstrawberries.weebly.com/uploads/2/0/3/0/20303591/951971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6" y="471089"/>
            <a:ext cx="11247933" cy="464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5773" y="5235591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Bacteria/Fungi Ratio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076" y="5481164"/>
            <a:ext cx="94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Bacteria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28855" y="5406728"/>
            <a:ext cx="96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Fungi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1585" y="554522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8F594-187E-4D4F-92A9-A471DBA619F3}"/>
              </a:ext>
            </a:extLst>
          </p:cNvPr>
          <p:cNvSpPr txBox="1"/>
          <p:nvPr/>
        </p:nvSpPr>
        <p:spPr>
          <a:xfrm>
            <a:off x="1041991" y="468085"/>
            <a:ext cx="83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6791714-9DCC-407C-9C2B-DC18120151C1}"/>
              </a:ext>
            </a:extLst>
          </p:cNvPr>
          <p:cNvSpPr/>
          <p:nvPr/>
        </p:nvSpPr>
        <p:spPr>
          <a:xfrm>
            <a:off x="1875552" y="468085"/>
            <a:ext cx="20903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02B30-435F-4724-AE65-F8D2652EF39F}"/>
              </a:ext>
            </a:extLst>
          </p:cNvPr>
          <p:cNvSpPr txBox="1"/>
          <p:nvPr/>
        </p:nvSpPr>
        <p:spPr>
          <a:xfrm>
            <a:off x="3094096" y="1435395"/>
            <a:ext cx="94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Farming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D7107A-DE31-4CA4-B594-A241E0724E4A}"/>
              </a:ext>
            </a:extLst>
          </p:cNvPr>
          <p:cNvSpPr/>
          <p:nvPr/>
        </p:nvSpPr>
        <p:spPr>
          <a:xfrm rot="10800000">
            <a:off x="1272134" y="1377745"/>
            <a:ext cx="164118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D77EC-7B85-4998-B836-E976B69D87E6}"/>
              </a:ext>
            </a:extLst>
          </p:cNvPr>
          <p:cNvSpPr txBox="1"/>
          <p:nvPr/>
        </p:nvSpPr>
        <p:spPr>
          <a:xfrm>
            <a:off x="3436" y="6056853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Aerobic/Anaerobic</a:t>
            </a:r>
          </a:p>
        </p:txBody>
      </p:sp>
    </p:spTree>
    <p:extLst>
      <p:ext uri="{BB962C8B-B14F-4D97-AF65-F5344CB8AC3E}">
        <p14:creationId xmlns:p14="http://schemas.microsoft.com/office/powerpoint/2010/main" val="364895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ntothegardenstrawberries.weebly.com/uploads/2/0/3/0/20303591/9519712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60354" r="62836" b="21011"/>
          <a:stretch/>
        </p:blipFill>
        <p:spPr bwMode="auto">
          <a:xfrm>
            <a:off x="1744580" y="256102"/>
            <a:ext cx="9393397" cy="262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744580" y="2065174"/>
            <a:ext cx="8165539" cy="28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5560" y="3895850"/>
            <a:ext cx="10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3302" y="4183500"/>
            <a:ext cx="71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1005" y="3895850"/>
            <a:ext cx="102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CEREALS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9085" y="4323672"/>
            <a:ext cx="218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LINSEED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PERRENIAL GRASSES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8468" y="3984770"/>
            <a:ext cx="11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LEGUMES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6821" y="2195607"/>
            <a:ext cx="82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98312" y="2195607"/>
            <a:ext cx="79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55:45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1864" y="2195607"/>
            <a:ext cx="80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95:5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919176" y="3198045"/>
            <a:ext cx="3356" cy="958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68373" y="3162972"/>
            <a:ext cx="4122" cy="64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15957" y="3110006"/>
            <a:ext cx="4122" cy="64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480533" y="3162972"/>
            <a:ext cx="4122" cy="64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C228E36-35F5-41FA-82E0-F2C9695822AE}"/>
              </a:ext>
            </a:extLst>
          </p:cNvPr>
          <p:cNvSpPr txBox="1"/>
          <p:nvPr/>
        </p:nvSpPr>
        <p:spPr>
          <a:xfrm>
            <a:off x="2111864" y="513552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5A37D-7F78-4407-9BE9-F7FE84AFDD15}"/>
              </a:ext>
            </a:extLst>
          </p:cNvPr>
          <p:cNvSpPr txBox="1"/>
          <p:nvPr/>
        </p:nvSpPr>
        <p:spPr>
          <a:xfrm>
            <a:off x="554704" y="2166288"/>
            <a:ext cx="1373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Bacteria:Fungi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50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ntothegardenstrawberries.weebly.com/uploads/2/0/3/0/20303591/9519712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60354" r="62836" b="21011"/>
          <a:stretch/>
        </p:blipFill>
        <p:spPr bwMode="auto">
          <a:xfrm>
            <a:off x="1744580" y="256102"/>
            <a:ext cx="8073189" cy="22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744580" y="2065174"/>
            <a:ext cx="8165539" cy="28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7347" y="3148082"/>
            <a:ext cx="10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8505" y="3517414"/>
            <a:ext cx="71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7898" y="3709195"/>
            <a:ext cx="102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CEREALS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0176" y="3462051"/>
            <a:ext cx="111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LINSEED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9860" y="3148082"/>
            <a:ext cx="11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LEGUMES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2069" y="2028103"/>
            <a:ext cx="82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50:50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5206" y="2035608"/>
            <a:ext cx="79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55:45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9449" y="2028103"/>
            <a:ext cx="80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85:15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890239" y="2558602"/>
            <a:ext cx="3356" cy="958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259387" y="2673804"/>
            <a:ext cx="4122" cy="64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043149" y="2549211"/>
            <a:ext cx="4122" cy="64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457610" y="2557191"/>
            <a:ext cx="4122" cy="64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29556" y="4458443"/>
            <a:ext cx="216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BLACKGRASS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319167" y="2580603"/>
            <a:ext cx="17951" cy="1939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0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3.googleusercontent.com/CelHdNMUaawsOnmxnODYmUQ0KSpW6XG4b0xlcgNKh42OBxHN4fv4VYVwGCURDYlKqryUestafpUqmR3dtwFeGhVTS2SJ9CKA5nmzzuQsMd015CKAfmrMxoX8_fTnsB4Xu0KhcFgEdYRa8Bhb1c4wEQRZx-bkK12-0szZuSyiLcuCKj5E1m5hmDZeF_P-hWeIygQ-HT-ONdVjlgjiKKVHxjISwibTQoam90u9RNIMg3-BBHvLsv-DvLwP0v6limtdMHviC3jeYLieXGK3IYGZLCXdJ6cJaCNzr9CKMgalCfU_L8PW_NchSYzZEyuyJgGcbrofIQrlt-w-rluM5c2WG21IrRWiXxAODwznLndBtUPYgACD0kO0PzC8z17M7FqbARTDr49TJrAVRi7Lp_UoJ2bpy_qt-wn976hpZEqhWDq3grTfdVa8J5goa9jgI5FGbnnLfgaah8HO0tS11H3GsyqdJQCsneod9TGjfJ3KzfaQNSW9NVAZsk_wA2oFEHAjALZ4uUiGY4G-Du4fMtyIuloRLccW6JLucetSsce39OTq4vsPPbPCx7ROhlx8I54qy1KNNmX8G5Z4et51qy_DmX13QkQSM1mcJklsa14u_ou6KHQUJIHPj4x3F3raHMhgyf8WQlogbEkUSXlsBJjsISCq=w1261-h709-no">
            <a:extLst>
              <a:ext uri="{FF2B5EF4-FFF2-40B4-BE49-F238E27FC236}">
                <a16:creationId xmlns:a16="http://schemas.microsoft.com/office/drawing/2014/main" id="{B48B0F3A-919A-4830-90AF-F17EF65B5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r="17531"/>
          <a:stretch/>
        </p:blipFill>
        <p:spPr bwMode="auto">
          <a:xfrm>
            <a:off x="5773479" y="0"/>
            <a:ext cx="6418521" cy="68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Bh4O1xfY6-fb0vOj-qdp7Kwt8aNBEzerP42VvLmdrHNV6hRAbJhNfJv8_yARCTq7yqyj-3QRnFiKtnUdDN8iaL2vYGcZDyi9xU1LFHAmmjLV3V5gMM9Oe4MHyJiLdoOuJS4mF2ZshH3mzob1w241pLfg9XwDgNJ80UbLk_CC2Ky7Obh_4Iq5t3VIW721H55_8X222cm75260gsLF9NhCSNAd3bze9QsiOKwdsOSV0Y0kvMaA8q7fTqYRRyP5YgZNjBNKFKpum1LpGaelHhX6GWIAAGjncP6fcAaK_8oxVL6y8fiiDZCyJbkm049LHmDQ02SSBTxP-OBBT0KFUiP6FfeDxb-7FFdpq0ayYWjAo5B4rgDeL4stN8NlSi7oG6ySNqWPLIVyLL_2UbzEyYapXYimaSaDgJ_cWu5wuf48L0IpghswVJEdm_Ueh2cJVnP4o-SvFpgaHpb8ApmnwadjB2MAKKTF3KG1Nc4b4uLyENJezzrldE-sNkZ9l-iPXFrPXT8LmywhGIbuJ1DD3khRuf1FsiGnk0QOA9484O6C-rgTepoI8rELopvkdFSgCtrriNg6tMIuqaNQ40PQzeN9qDuGGrYgeZzZOSXBQZ8DPEuB1Kni9q2G0n7C2-1JPGsn2iag863s8qZceBrvIPKZeelO=w1261-h709-no">
            <a:extLst>
              <a:ext uri="{FF2B5EF4-FFF2-40B4-BE49-F238E27FC236}">
                <a16:creationId xmlns:a16="http://schemas.microsoft.com/office/drawing/2014/main" id="{CD9B9C9E-2BD5-4CB0-BC29-8C144EFB8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1" r="8451"/>
          <a:stretch/>
        </p:blipFill>
        <p:spPr bwMode="auto">
          <a:xfrm>
            <a:off x="467833" y="0"/>
            <a:ext cx="5305646" cy="68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6F9E7-69FA-4D3B-A999-99F297404804}"/>
              </a:ext>
            </a:extLst>
          </p:cNvPr>
          <p:cNvSpPr txBox="1"/>
          <p:nvPr/>
        </p:nvSpPr>
        <p:spPr>
          <a:xfrm>
            <a:off x="1531088" y="5677786"/>
            <a:ext cx="31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BA91D-5193-4F07-83A7-12C089DE6802}"/>
              </a:ext>
            </a:extLst>
          </p:cNvPr>
          <p:cNvSpPr txBox="1"/>
          <p:nvPr/>
        </p:nvSpPr>
        <p:spPr>
          <a:xfrm>
            <a:off x="1265274" y="5252484"/>
            <a:ext cx="3290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No Fungi</a:t>
            </a:r>
          </a:p>
          <a:p>
            <a:r>
              <a:rPr lang="en-GB" sz="3600" dirty="0">
                <a:solidFill>
                  <a:schemeClr val="bg1"/>
                </a:solidFill>
              </a:rPr>
              <a:t>Going Anaerobic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875C-B111-4BB4-B15C-0C5140A0CF40}"/>
              </a:ext>
            </a:extLst>
          </p:cNvPr>
          <p:cNvSpPr txBox="1"/>
          <p:nvPr/>
        </p:nvSpPr>
        <p:spPr>
          <a:xfrm>
            <a:off x="7145078" y="5411972"/>
            <a:ext cx="306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50:50   F:B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Totally Aerobic</a:t>
            </a:r>
          </a:p>
        </p:txBody>
      </p:sp>
    </p:spTree>
    <p:extLst>
      <p:ext uri="{BB962C8B-B14F-4D97-AF65-F5344CB8AC3E}">
        <p14:creationId xmlns:p14="http://schemas.microsoft.com/office/powerpoint/2010/main" val="4130953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BA7BA-05B8-4F02-A700-BE269293C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77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72481-9494-4FDF-A1E2-D60885CAF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ED0B-E5BB-4DA0-B185-74C583C0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Economics of No-Till Biological farming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807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0CF5C-AB30-4815-917C-E7C3F509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My Thoughts on Blackgrass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7CDA2-7EA8-43DD-ACC3-CF923ABCB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Impossible to reduce seed burden to zero</a:t>
            </a:r>
          </a:p>
          <a:p>
            <a:r>
              <a:rPr lang="en-GB" dirty="0"/>
              <a:t>Germinates and then dominates when-</a:t>
            </a:r>
          </a:p>
          <a:p>
            <a:pPr marL="457200" lvl="1" indent="0">
              <a:buNone/>
            </a:pPr>
            <a:r>
              <a:rPr lang="en-GB" dirty="0"/>
              <a:t>1 Anaerobic bacteria are dominant</a:t>
            </a:r>
          </a:p>
          <a:p>
            <a:pPr marL="457200" lvl="1" indent="0">
              <a:buNone/>
            </a:pPr>
            <a:r>
              <a:rPr lang="en-GB" dirty="0"/>
              <a:t>2 High levels of soluble nutrients, especially nitrogen are present</a:t>
            </a:r>
          </a:p>
          <a:p>
            <a:pPr marL="457200" lvl="1" indent="0">
              <a:buNone/>
            </a:pPr>
            <a:endParaRPr lang="en-GB" dirty="0"/>
          </a:p>
          <a:p>
            <a:pPr marL="216000" lvl="1"/>
            <a:r>
              <a:rPr lang="en-GB" dirty="0"/>
              <a:t>High BG populations work with bacteria to create anaerobic conditions</a:t>
            </a:r>
          </a:p>
          <a:p>
            <a:pPr marL="216000" lvl="1"/>
            <a:r>
              <a:rPr lang="en-GB" dirty="0"/>
              <a:t>Only a zero-till system with high organic matter can maintain aerobic soil all year round</a:t>
            </a:r>
          </a:p>
          <a:p>
            <a:pPr marL="216000" lvl="1"/>
            <a:r>
              <a:rPr lang="en-GB" dirty="0"/>
              <a:t>BG now susceptible to herbicides to which it was previously resistant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23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34826-015B-4BE8-8427-D95209AD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1E0DF-2013-49F1-A255-DCAC61524ACD}"/>
              </a:ext>
            </a:extLst>
          </p:cNvPr>
          <p:cNvSpPr txBox="1"/>
          <p:nvPr/>
        </p:nvSpPr>
        <p:spPr>
          <a:xfrm>
            <a:off x="712379" y="744279"/>
            <a:ext cx="3030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Tramlines ?</a:t>
            </a:r>
          </a:p>
        </p:txBody>
      </p:sp>
    </p:spTree>
    <p:extLst>
      <p:ext uri="{BB962C8B-B14F-4D97-AF65-F5344CB8AC3E}">
        <p14:creationId xmlns:p14="http://schemas.microsoft.com/office/powerpoint/2010/main" val="336045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06E1F-57FA-489D-8368-462667482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20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326E0-84B5-4114-909C-EC1471C4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456"/>
          </a:xfrm>
        </p:spPr>
        <p:txBody>
          <a:bodyPr/>
          <a:lstStyle/>
          <a:p>
            <a:pPr algn="ctr"/>
            <a:r>
              <a:rPr lang="en-GB" dirty="0"/>
              <a:t>Basic Principals to ALLOW Natural Succession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F2339-0F3C-45ED-9A0F-C72E5F41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8437"/>
            <a:ext cx="10515600" cy="485852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Do not Cultivate</a:t>
            </a:r>
          </a:p>
          <a:p>
            <a:r>
              <a:rPr lang="en-GB" dirty="0"/>
              <a:t>Change cropping to halve Nitrogen use- Legumes, Linseed, Spring 	Crops</a:t>
            </a:r>
          </a:p>
          <a:p>
            <a:r>
              <a:rPr lang="en-GB" dirty="0"/>
              <a:t>No P of K for 20 years now</a:t>
            </a:r>
          </a:p>
          <a:p>
            <a:r>
              <a:rPr lang="en-GB" dirty="0"/>
              <a:t>Molasses with Liquid Nitrogen to balance C:N ratio</a:t>
            </a:r>
          </a:p>
          <a:p>
            <a:r>
              <a:rPr lang="en-GB" dirty="0"/>
              <a:t>Reduce Chemicals wherever possible</a:t>
            </a:r>
          </a:p>
          <a:p>
            <a:pPr marL="457200" lvl="1" indent="0">
              <a:buNone/>
            </a:pPr>
            <a:r>
              <a:rPr lang="en-GB" dirty="0"/>
              <a:t>	No chemical dressings on home saved and bought in seed</a:t>
            </a:r>
          </a:p>
          <a:p>
            <a:pPr marL="457200" lvl="1" indent="0">
              <a:buNone/>
            </a:pPr>
            <a:r>
              <a:rPr lang="en-GB" dirty="0"/>
              <a:t>	Healthy soil grows healthy crops so less need for fungisides</a:t>
            </a:r>
          </a:p>
          <a:p>
            <a:pPr marL="457200" lvl="1" indent="0">
              <a:buNone/>
            </a:pPr>
            <a:r>
              <a:rPr lang="en-GB" dirty="0"/>
              <a:t>	Try to cut out Insecticides ( Still need insecticide for BYDV)</a:t>
            </a:r>
          </a:p>
          <a:p>
            <a:pPr marL="180000" lvl="1"/>
            <a:r>
              <a:rPr lang="en-GB" dirty="0"/>
              <a:t>Low input Crops, Perennials- Lucerne and Herbage Seed</a:t>
            </a:r>
          </a:p>
          <a:p>
            <a:pPr marL="180000" lvl="1"/>
            <a:r>
              <a:rPr lang="en-GB" dirty="0"/>
              <a:t>Inoculate with Home Made Compost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50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365125"/>
            <a:ext cx="3931920" cy="5327015"/>
          </a:xfrm>
        </p:spPr>
        <p:txBody>
          <a:bodyPr/>
          <a:lstStyle/>
          <a:p>
            <a:r>
              <a:rPr lang="en-GB" dirty="0"/>
              <a:t>Mycorrhizae on a Lucerne Root Covering 90% of the Surface,</a:t>
            </a:r>
            <a:br>
              <a:rPr lang="en-GB" dirty="0"/>
            </a:br>
            <a:r>
              <a:rPr lang="en-GB" dirty="0"/>
              <a:t>3 Weeks after </a:t>
            </a:r>
            <a:br>
              <a:rPr lang="en-GB" dirty="0"/>
            </a:br>
            <a:r>
              <a:rPr lang="en-GB" dirty="0"/>
              <a:t>Emergence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4318" y="887731"/>
            <a:ext cx="7101842" cy="5326380"/>
          </a:xfrm>
        </p:spPr>
      </p:pic>
    </p:spTree>
    <p:extLst>
      <p:ext uri="{BB962C8B-B14F-4D97-AF65-F5344CB8AC3E}">
        <p14:creationId xmlns:p14="http://schemas.microsoft.com/office/powerpoint/2010/main" val="3079757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3FA5FF-061E-4530-B35C-044D7E526E77}"/>
              </a:ext>
            </a:extLst>
          </p:cNvPr>
          <p:cNvSpPr txBox="1"/>
          <p:nvPr/>
        </p:nvSpPr>
        <p:spPr>
          <a:xfrm>
            <a:off x="1467293" y="1456660"/>
            <a:ext cx="255181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010"/>
            </a:pPr>
            <a:r>
              <a:rPr lang="en-GB" sz="2800" dirty="0"/>
              <a:t>   Peas</a:t>
            </a:r>
          </a:p>
          <a:p>
            <a:pPr marL="342900" indent="-342900">
              <a:buAutoNum type="arabicPlain" startAt="2011"/>
            </a:pPr>
            <a:r>
              <a:rPr lang="en-GB" sz="2800" dirty="0"/>
              <a:t>   W Wheat</a:t>
            </a:r>
          </a:p>
          <a:p>
            <a:pPr marL="342900" indent="-342900">
              <a:buAutoNum type="arabicPlain" startAt="2012"/>
            </a:pPr>
            <a:r>
              <a:rPr lang="en-GB" sz="2800" dirty="0"/>
              <a:t>   Linseed</a:t>
            </a:r>
          </a:p>
          <a:p>
            <a:pPr marL="342900" indent="-342900">
              <a:buAutoNum type="arabicPlain" startAt="2013"/>
            </a:pPr>
            <a:r>
              <a:rPr lang="en-GB" sz="2800" dirty="0"/>
              <a:t>   Peas</a:t>
            </a:r>
          </a:p>
          <a:p>
            <a:r>
              <a:rPr lang="en-GB" sz="2800" dirty="0"/>
              <a:t>2014   W Barley</a:t>
            </a:r>
          </a:p>
          <a:p>
            <a:r>
              <a:rPr lang="en-GB" sz="2800" dirty="0"/>
              <a:t>2015   Linseed</a:t>
            </a:r>
          </a:p>
          <a:p>
            <a:r>
              <a:rPr lang="en-GB" sz="2800" dirty="0"/>
              <a:t>2016   S Wheat</a:t>
            </a:r>
          </a:p>
          <a:p>
            <a:r>
              <a:rPr lang="en-GB" sz="2800" dirty="0"/>
              <a:t>2017   Lucerne</a:t>
            </a:r>
          </a:p>
          <a:p>
            <a:r>
              <a:rPr lang="en-GB" sz="2800" dirty="0"/>
              <a:t>2018   Lucerne</a:t>
            </a:r>
          </a:p>
          <a:p>
            <a:r>
              <a:rPr lang="en-GB" sz="2800" dirty="0"/>
              <a:t>2019   Lucerne</a:t>
            </a:r>
          </a:p>
          <a:p>
            <a:pPr marL="342900" indent="-342900">
              <a:buAutoNum type="arabicPlain" startAt="2011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162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Image result for mycorrhizal fun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" y="91440"/>
            <a:ext cx="1211455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9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50556-BD35-4EEC-8001-307A3D82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Soluble Nutrition     V    Mycorrhizal Nutrition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275C6-9426-4EAB-B169-D4C142DF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307958" cy="492604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Water</a:t>
            </a:r>
          </a:p>
          <a:p>
            <a:r>
              <a:rPr lang="en-GB" dirty="0"/>
              <a:t>N P K Mg etc in solution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        Best for Weeds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95E28-8E0A-4772-B76F-8F8F55E42835}"/>
              </a:ext>
            </a:extLst>
          </p:cNvPr>
          <p:cNvSpPr txBox="1"/>
          <p:nvPr/>
        </p:nvSpPr>
        <p:spPr>
          <a:xfrm>
            <a:off x="6358269" y="1956391"/>
            <a:ext cx="46783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All 17 Elements in Balance as Required (In Solution and Suspension)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Anti-biotics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Amino Acids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Proteins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Enzymes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r>
              <a:rPr lang="en-GB" sz="2800" dirty="0"/>
              <a:t>        Best for Our Crops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95478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24714" y="431127"/>
            <a:ext cx="6903056" cy="535781"/>
          </a:xfrm>
        </p:spPr>
        <p:txBody>
          <a:bodyPr/>
          <a:lstStyle/>
          <a:p>
            <a:r>
              <a:rPr lang="en-US" sz="2812" dirty="0">
                <a:latin typeface="+mj-lt"/>
              </a:rPr>
              <a:t>Winter Wheat Variety Trial Year 1 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/>
          </p:nvPr>
        </p:nvGraphicFramePr>
        <p:xfrm>
          <a:off x="2025491" y="1247299"/>
          <a:ext cx="7136606" cy="4796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 Box 29"/>
          <p:cNvSpPr txBox="1"/>
          <p:nvPr/>
        </p:nvSpPr>
        <p:spPr>
          <a:xfrm>
            <a:off x="2490729" y="6043613"/>
            <a:ext cx="4735285" cy="302903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10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03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4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Light" pitchFamily="8" charset="0"/>
              </a:rPr>
              <a:t>Figure 3. The proportion of analysed root segments found with signs of mycorrhizal root colonisation, split by each variety. For root samples collected in March and July.</a:t>
            </a:r>
          </a:p>
        </p:txBody>
      </p:sp>
    </p:spTree>
    <p:extLst>
      <p:ext uri="{BB962C8B-B14F-4D97-AF65-F5344CB8AC3E}">
        <p14:creationId xmlns:p14="http://schemas.microsoft.com/office/powerpoint/2010/main" val="122786711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72248" y="410230"/>
            <a:ext cx="7778482" cy="535781"/>
          </a:xfrm>
        </p:spPr>
        <p:txBody>
          <a:bodyPr/>
          <a:lstStyle/>
          <a:p>
            <a:r>
              <a:rPr lang="en-US" sz="2812" dirty="0">
                <a:latin typeface="+mj-lt"/>
              </a:rPr>
              <a:t>Winter Wheat Variety Trial Year 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872248" y="1192902"/>
            <a:ext cx="8048516" cy="4420195"/>
          </a:xfrm>
        </p:spPr>
        <p:txBody>
          <a:bodyPr/>
          <a:lstStyle/>
          <a:p>
            <a:pPr>
              <a:spcBef>
                <a:spcPts val="844"/>
              </a:spcBef>
            </a:pPr>
            <a:endParaRPr lang="en-US" sz="1687" dirty="0"/>
          </a:p>
          <a:p>
            <a:pPr marL="0" indent="0">
              <a:buNone/>
            </a:pPr>
            <a:endParaRPr lang="en-US" sz="1687" dirty="0"/>
          </a:p>
          <a:p>
            <a:endParaRPr lang="en-US" sz="1687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21224" y="946012"/>
          <a:ext cx="7627171" cy="5097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29">
            <a:extLst>
              <a:ext uri="{FF2B5EF4-FFF2-40B4-BE49-F238E27FC236}">
                <a16:creationId xmlns:a16="http://schemas.microsoft.com/office/drawing/2014/main" id="{7FCDDA21-748B-409A-8A97-93AC38B6482A}"/>
              </a:ext>
            </a:extLst>
          </p:cNvPr>
          <p:cNvSpPr txBox="1"/>
          <p:nvPr/>
        </p:nvSpPr>
        <p:spPr>
          <a:xfrm>
            <a:off x="2490729" y="6043613"/>
            <a:ext cx="4735285" cy="302903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10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03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4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Light" pitchFamily="8" charset="0"/>
              </a:rPr>
              <a:t>Figure 4. The proportion of analysed root segments found with signs of mycorrhizal root colonisation, split by each variety. For root samples collected in June.</a:t>
            </a:r>
          </a:p>
        </p:txBody>
      </p:sp>
    </p:spTree>
    <p:extLst>
      <p:ext uri="{BB962C8B-B14F-4D97-AF65-F5344CB8AC3E}">
        <p14:creationId xmlns:p14="http://schemas.microsoft.com/office/powerpoint/2010/main" val="31689459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3E87-0F64-4C0A-A760-A0D1DFDC6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Economics of No-Till Biological farming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4188B-482B-47E4-874B-45D608B4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>
                <a:solidFill>
                  <a:srgbClr val="FF0000"/>
                </a:solidFill>
              </a:rPr>
              <a:t>Look After Your Soil and the Money Will Take Care of Itself</a:t>
            </a:r>
          </a:p>
        </p:txBody>
      </p:sp>
    </p:spTree>
    <p:extLst>
      <p:ext uri="{BB962C8B-B14F-4D97-AF65-F5344CB8AC3E}">
        <p14:creationId xmlns:p14="http://schemas.microsoft.com/office/powerpoint/2010/main" val="1189820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14BD0-988C-4ECD-9267-7965320FB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1A6D6D-EBC0-4341-BCB2-9952D79B537D}"/>
              </a:ext>
            </a:extLst>
          </p:cNvPr>
          <p:cNvSpPr txBox="1"/>
          <p:nvPr/>
        </p:nvSpPr>
        <p:spPr>
          <a:xfrm rot="4511384">
            <a:off x="6302277" y="2604701"/>
            <a:ext cx="4066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 Works Bacteria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70C8C-B852-4BE9-B443-FA5E83DA3D4C}"/>
              </a:ext>
            </a:extLst>
          </p:cNvPr>
          <p:cNvSpPr txBox="1"/>
          <p:nvPr/>
        </p:nvSpPr>
        <p:spPr>
          <a:xfrm rot="16562326">
            <a:off x="5778828" y="2300786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C5D68-9C9C-4DE1-AC76-A7C5CC63DE6E}"/>
              </a:ext>
            </a:extLst>
          </p:cNvPr>
          <p:cNvSpPr txBox="1"/>
          <p:nvPr/>
        </p:nvSpPr>
        <p:spPr>
          <a:xfrm rot="17828128">
            <a:off x="3629474" y="2204300"/>
            <a:ext cx="214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BFS Poly 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D9FE7-B0EF-452B-8F07-786B4CFB54FD}"/>
              </a:ext>
            </a:extLst>
          </p:cNvPr>
          <p:cNvSpPr txBox="1"/>
          <p:nvPr/>
        </p:nvSpPr>
        <p:spPr>
          <a:xfrm>
            <a:off x="3925759" y="66034"/>
            <a:ext cx="46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Just Seed + 1 Herbicide</a:t>
            </a:r>
          </a:p>
        </p:txBody>
      </p:sp>
    </p:spTree>
    <p:extLst>
      <p:ext uri="{BB962C8B-B14F-4D97-AF65-F5344CB8AC3E}">
        <p14:creationId xmlns:p14="http://schemas.microsoft.com/office/powerpoint/2010/main" val="3033590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47EB6-FC3F-48C9-9DC1-55C25DA10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45"/>
          <a:stretch/>
        </p:blipFill>
        <p:spPr>
          <a:xfrm>
            <a:off x="1680351" y="18452"/>
            <a:ext cx="8938303" cy="68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1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C0AB78-DFC2-4702-91B6-03B31E60F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50"/>
          <a:stretch/>
        </p:blipFill>
        <p:spPr>
          <a:xfrm>
            <a:off x="1835527" y="-19828"/>
            <a:ext cx="9319093" cy="68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84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058417-329E-4B85-BC81-C2DE8F7B77F2}"/>
              </a:ext>
            </a:extLst>
          </p:cNvPr>
          <p:cNvSpPr txBox="1"/>
          <p:nvPr/>
        </p:nvSpPr>
        <p:spPr>
          <a:xfrm>
            <a:off x="703416" y="828288"/>
            <a:ext cx="112955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Wheat Blend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Hard Feed Wheats without any shared parentage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J B Diego	 Gator       Conqueror       Panorama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Bought half a ton of each, thoroughly mixed and drilled 2014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Saved seed and re-drilled each year so 2018 in now 5</a:t>
            </a:r>
            <a:r>
              <a:rPr kumimoji="0" lang="en-GB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advantage is disease prevention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am I missing out on higher yields from new varieties?</a:t>
            </a:r>
          </a:p>
        </p:txBody>
      </p:sp>
    </p:spTree>
    <p:extLst>
      <p:ext uri="{BB962C8B-B14F-4D97-AF65-F5344CB8AC3E}">
        <p14:creationId xmlns:p14="http://schemas.microsoft.com/office/powerpoint/2010/main" val="3158820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19653" t="47809" r="36583" b="26875"/>
          <a:stretch/>
        </p:blipFill>
        <p:spPr bwMode="auto">
          <a:xfrm>
            <a:off x="355003" y="817581"/>
            <a:ext cx="10800677" cy="6040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0305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637D0-ED26-47DF-904A-A15F89AB0C65}"/>
              </a:ext>
            </a:extLst>
          </p:cNvPr>
          <p:cNvPicPr/>
          <p:nvPr/>
        </p:nvPicPr>
        <p:blipFill rotWithShape="1">
          <a:blip r:embed="rId2"/>
          <a:srcRect l="2393" t="21823" r="19390" b="4485"/>
          <a:stretch/>
        </p:blipFill>
        <p:spPr bwMode="auto">
          <a:xfrm>
            <a:off x="1237129" y="-1"/>
            <a:ext cx="9668436" cy="6481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2430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E9D122-898D-40C7-8C7D-1CD4D29E45EB}"/>
              </a:ext>
            </a:extLst>
          </p:cNvPr>
          <p:cNvPicPr/>
          <p:nvPr/>
        </p:nvPicPr>
        <p:blipFill rotWithShape="1">
          <a:blip r:embed="rId2"/>
          <a:srcRect l="63721" t="21824" r="19390" b="63018"/>
          <a:stretch/>
        </p:blipFill>
        <p:spPr bwMode="auto">
          <a:xfrm>
            <a:off x="376519" y="0"/>
            <a:ext cx="5303519" cy="3227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E86C0-220F-45C3-BE3B-363CD0FDC578}"/>
              </a:ext>
            </a:extLst>
          </p:cNvPr>
          <p:cNvSpPr txBox="1"/>
          <p:nvPr/>
        </p:nvSpPr>
        <p:spPr>
          <a:xfrm>
            <a:off x="376519" y="3302598"/>
            <a:ext cx="1077916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Wheat plants are totally self pollinating even when two different varieties are touching each other.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need to buy new seed when home saving, the variety will stay pure for ever more.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Isolation distances are unnecessary between seed crops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65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46870" y="222422"/>
            <a:ext cx="1737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Drilled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1st wheat after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Lucerne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01133" y="4826675"/>
            <a:ext cx="2760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 4 Feed Wheat Blend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Generation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JB Diego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Conqueror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Panorama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" y="320040"/>
            <a:ext cx="8218170" cy="634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342900" y="-7033"/>
          <a:ext cx="8720048" cy="6865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Worksheet" r:id="rId3" imgW="9963270" imgH="7848690" progId="Excel.Sheet.12">
                  <p:embed/>
                </p:oleObj>
              </mc:Choice>
              <mc:Fallback>
                <p:oleObj name="Worksheet" r:id="rId3" imgW="9963270" imgH="7848690" progId="Excel.Sheet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" y="-7033"/>
                        <a:ext cx="8720048" cy="6865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075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60735" y="0"/>
          <a:ext cx="977159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Worksheet" r:id="rId3" imgW="11182320" imgH="7848690" progId="Excel.Sheet.12">
                  <p:embed/>
                </p:oleObj>
              </mc:Choice>
              <mc:Fallback>
                <p:oleObj name="Worksheet" r:id="rId3" imgW="11182320" imgH="7848690" progId="Excel.Shee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0735" y="0"/>
                        <a:ext cx="977159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858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-5094" y="0"/>
          <a:ext cx="1219709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Worksheet" r:id="rId3" imgW="12515850" imgH="6610260" progId="Excel.Sheet.12">
                  <p:embed/>
                </p:oleObj>
              </mc:Choice>
              <mc:Fallback>
                <p:oleObj name="Worksheet" r:id="rId3" imgW="12515850" imgH="6610260" progId="Excel.Shee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094" y="0"/>
                        <a:ext cx="1219709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6247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3E87-0F64-4C0A-A760-A0D1DFDC6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Economics of No-Till Biological farming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4188B-482B-47E4-874B-45D608B4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>
                <a:solidFill>
                  <a:srgbClr val="FF0000"/>
                </a:solidFill>
              </a:rPr>
              <a:t>Look After Your Soil and the Money Will Take Care of Itself</a:t>
            </a:r>
          </a:p>
          <a:p>
            <a:endParaRPr lang="en-GB" sz="3200" dirty="0">
              <a:solidFill>
                <a:srgbClr val="FF0000"/>
              </a:solidFill>
            </a:endParaRPr>
          </a:p>
          <a:p>
            <a:r>
              <a:rPr lang="en-GB" sz="3200" dirty="0"/>
              <a:t>No Fixed Rotation, Best Crop for Each Field, Each Year</a:t>
            </a:r>
          </a:p>
          <a:p>
            <a:endParaRPr lang="en-GB" sz="3200" dirty="0"/>
          </a:p>
          <a:p>
            <a:pPr marL="0" indent="0">
              <a:buNone/>
            </a:pP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85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E2FDF-E369-4425-B8F4-7D626B2FD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9"/>
          <a:stretch/>
        </p:blipFill>
        <p:spPr>
          <a:xfrm>
            <a:off x="-1" y="0"/>
            <a:ext cx="11443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4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5E5D4-3AD2-441E-9E12-58F5E8232CD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r="9039" b="8662"/>
          <a:stretch/>
        </p:blipFill>
        <p:spPr bwMode="auto">
          <a:xfrm>
            <a:off x="1882158" y="1"/>
            <a:ext cx="9009959" cy="6432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1810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ABF23-D51A-44A3-AF90-93A14F422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81"/>
          <a:stretch/>
        </p:blipFill>
        <p:spPr>
          <a:xfrm>
            <a:off x="1021705" y="0"/>
            <a:ext cx="931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13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03B3F-87C2-47ED-8FB1-17944F6CF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52387"/>
            <a:ext cx="90011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0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15B28A-355B-4F80-A567-8FDA48725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" t="12754" r="1691" b="5121"/>
          <a:stretch/>
        </p:blipFill>
        <p:spPr>
          <a:xfrm>
            <a:off x="0" y="0"/>
            <a:ext cx="12174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78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83493-4DD7-4209-8584-5B18E375A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F8422-8639-44E1-B79B-4A9675523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0" y="48513"/>
            <a:ext cx="11866693" cy="6675015"/>
          </a:xfrm>
        </p:spPr>
      </p:pic>
    </p:spTree>
    <p:extLst>
      <p:ext uri="{BB962C8B-B14F-4D97-AF65-F5344CB8AC3E}">
        <p14:creationId xmlns:p14="http://schemas.microsoft.com/office/powerpoint/2010/main" val="2979161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2BD2-894A-43D9-9176-E3517C02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Lucerne Companion Trials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CDFCE6-7F50-400F-BFEA-48FC7E521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1690688"/>
            <a:ext cx="9870141" cy="5167312"/>
          </a:xfrm>
        </p:spPr>
      </p:pic>
    </p:spTree>
    <p:extLst>
      <p:ext uri="{BB962C8B-B14F-4D97-AF65-F5344CB8AC3E}">
        <p14:creationId xmlns:p14="http://schemas.microsoft.com/office/powerpoint/2010/main" val="16808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C953E6D-3242-42EA-B716-2976699ADD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80254"/>
              </p:ext>
            </p:extLst>
          </p:nvPr>
        </p:nvGraphicFramePr>
        <p:xfrm>
          <a:off x="335319" y="69112"/>
          <a:ext cx="11521362" cy="6719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Worksheet" r:id="rId3" imgW="8982090" imgH="5238660" progId="Excel.Sheet.12">
                  <p:embed/>
                </p:oleObj>
              </mc:Choice>
              <mc:Fallback>
                <p:oleObj name="Worksheet" r:id="rId3" imgW="8982090" imgH="52386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319" y="69112"/>
                        <a:ext cx="11521362" cy="6719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7123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FBCD-472B-4C84-903F-4DA00C34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9C4A27-49A2-4733-BB3D-A7F7F228B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6" y="365125"/>
            <a:ext cx="11996521" cy="6492875"/>
          </a:xfrm>
        </p:spPr>
      </p:pic>
    </p:spTree>
    <p:extLst>
      <p:ext uri="{BB962C8B-B14F-4D97-AF65-F5344CB8AC3E}">
        <p14:creationId xmlns:p14="http://schemas.microsoft.com/office/powerpoint/2010/main" val="2874638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10C0-D866-44B5-B617-E0A7E8171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9D6842-36C3-4948-986D-B93123ED8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3" y="228600"/>
            <a:ext cx="11594354" cy="6521824"/>
          </a:xfrm>
        </p:spPr>
      </p:pic>
    </p:spTree>
    <p:extLst>
      <p:ext uri="{BB962C8B-B14F-4D97-AF65-F5344CB8AC3E}">
        <p14:creationId xmlns:p14="http://schemas.microsoft.com/office/powerpoint/2010/main" val="386631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2E31A7C-A75E-465D-965B-5FB9D6A7A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486856"/>
              </p:ext>
            </p:extLst>
          </p:nvPr>
        </p:nvGraphicFramePr>
        <p:xfrm>
          <a:off x="1104900" y="280988"/>
          <a:ext cx="9982200" cy="629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3" imgW="9982170" imgH="6295935" progId="Excel.Sheet.12">
                  <p:embed/>
                </p:oleObj>
              </mc:Choice>
              <mc:Fallback>
                <p:oleObj name="Worksheet" r:id="rId3" imgW="9982170" imgH="62959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4900" y="280988"/>
                        <a:ext cx="9982200" cy="629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2108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38BEE9-2E13-4F23-AFBB-4304317C3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68" t="15237" r="21903" b="5456"/>
          <a:stretch/>
        </p:blipFill>
        <p:spPr>
          <a:xfrm>
            <a:off x="530135" y="228600"/>
            <a:ext cx="9523553" cy="6508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B0B2AD-F7D7-4251-9022-4AE90C716D49}"/>
              </a:ext>
            </a:extLst>
          </p:cNvPr>
          <p:cNvSpPr txBox="1"/>
          <p:nvPr/>
        </p:nvSpPr>
        <p:spPr>
          <a:xfrm>
            <a:off x="10295068" y="935915"/>
            <a:ext cx="124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Wheat</a:t>
            </a:r>
          </a:p>
        </p:txBody>
      </p:sp>
    </p:spTree>
    <p:extLst>
      <p:ext uri="{BB962C8B-B14F-4D97-AF65-F5344CB8AC3E}">
        <p14:creationId xmlns:p14="http://schemas.microsoft.com/office/powerpoint/2010/main" val="209383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52ABDD-8BA8-400E-B960-713F1CF83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44" t="23811" r="31628" b="12353"/>
          <a:stretch/>
        </p:blipFill>
        <p:spPr>
          <a:xfrm>
            <a:off x="497540" y="68481"/>
            <a:ext cx="9910483" cy="6825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E4A966-7EDE-4715-9653-59137A7C720F}"/>
              </a:ext>
            </a:extLst>
          </p:cNvPr>
          <p:cNvSpPr txBox="1"/>
          <p:nvPr/>
        </p:nvSpPr>
        <p:spPr>
          <a:xfrm>
            <a:off x="10408023" y="1183341"/>
            <a:ext cx="1286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 Triticale</a:t>
            </a:r>
          </a:p>
        </p:txBody>
      </p:sp>
    </p:spTree>
    <p:extLst>
      <p:ext uri="{BB962C8B-B14F-4D97-AF65-F5344CB8AC3E}">
        <p14:creationId xmlns:p14="http://schemas.microsoft.com/office/powerpoint/2010/main" val="1498764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69CD2-41B3-49AF-8523-DFEF1C322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3" t="14509" r="20997" b="5324"/>
          <a:stretch/>
        </p:blipFill>
        <p:spPr>
          <a:xfrm>
            <a:off x="355002" y="150199"/>
            <a:ext cx="9810974" cy="6599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E9BDC-D223-4A33-A563-30392A4F8245}"/>
              </a:ext>
            </a:extLst>
          </p:cNvPr>
          <p:cNvSpPr txBox="1"/>
          <p:nvPr/>
        </p:nvSpPr>
        <p:spPr>
          <a:xfrm>
            <a:off x="10467191" y="677732"/>
            <a:ext cx="123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 Barley</a:t>
            </a:r>
          </a:p>
        </p:txBody>
      </p:sp>
    </p:spTree>
    <p:extLst>
      <p:ext uri="{BB962C8B-B14F-4D97-AF65-F5344CB8AC3E}">
        <p14:creationId xmlns:p14="http://schemas.microsoft.com/office/powerpoint/2010/main" val="1090686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113C2B-5160-4EE9-B417-B92E8B7AC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07" t="16132" r="22603" b="4336"/>
          <a:stretch/>
        </p:blipFill>
        <p:spPr>
          <a:xfrm>
            <a:off x="484664" y="107576"/>
            <a:ext cx="9735819" cy="6750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6827E-1A47-401A-B195-8A8D59F37A85}"/>
              </a:ext>
            </a:extLst>
          </p:cNvPr>
          <p:cNvSpPr txBox="1"/>
          <p:nvPr/>
        </p:nvSpPr>
        <p:spPr>
          <a:xfrm>
            <a:off x="10381129" y="1312432"/>
            <a:ext cx="1559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Various Crops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Ploughed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Subsoiled</a:t>
            </a:r>
          </a:p>
        </p:txBody>
      </p:sp>
    </p:spTree>
    <p:extLst>
      <p:ext uri="{BB962C8B-B14F-4D97-AF65-F5344CB8AC3E}">
        <p14:creationId xmlns:p14="http://schemas.microsoft.com/office/powerpoint/2010/main" val="4264295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993278-87C1-44EC-A98F-148CF1C70B0E}"/>
              </a:ext>
            </a:extLst>
          </p:cNvPr>
          <p:cNvSpPr txBox="1"/>
          <p:nvPr/>
        </p:nvSpPr>
        <p:spPr>
          <a:xfrm>
            <a:off x="1775012" y="1333948"/>
            <a:ext cx="78208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get Glyphosate broken down and digested by soil biology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Boost at 10lts/ha with all applications of Glyphosate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Trialled with and without Boost and took soil samples to 3 inches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Glyphosate residues halved in 6 weeks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trials to come </a:t>
            </a:r>
          </a:p>
        </p:txBody>
      </p:sp>
    </p:spTree>
    <p:extLst>
      <p:ext uri="{BB962C8B-B14F-4D97-AF65-F5344CB8AC3E}">
        <p14:creationId xmlns:p14="http://schemas.microsoft.com/office/powerpoint/2010/main" val="397235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9E0F5A-8BAA-42FE-9B9B-89676E247177}"/>
              </a:ext>
            </a:extLst>
          </p:cNvPr>
          <p:cNvSpPr txBox="1"/>
          <p:nvPr/>
        </p:nvSpPr>
        <p:spPr>
          <a:xfrm>
            <a:off x="1047243" y="0"/>
            <a:ext cx="1099052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Subsoiling and Cultivations cause Compaction</a:t>
            </a:r>
          </a:p>
          <a:p>
            <a:r>
              <a:rPr lang="en-GB" sz="3600" dirty="0"/>
              <a:t> </a:t>
            </a:r>
          </a:p>
          <a:p>
            <a:r>
              <a:rPr lang="en-GB" sz="3600" dirty="0"/>
              <a:t>Subsoiling and Cultivations Cause Blackgrass</a:t>
            </a:r>
          </a:p>
          <a:p>
            <a:endParaRPr lang="en-GB" sz="3600" dirty="0"/>
          </a:p>
          <a:p>
            <a:r>
              <a:rPr lang="en-GB" sz="3600" dirty="0"/>
              <a:t>Fungicides encourage Disease</a:t>
            </a:r>
          </a:p>
          <a:p>
            <a:endParaRPr lang="en-GB" sz="3600" dirty="0"/>
          </a:p>
          <a:p>
            <a:r>
              <a:rPr lang="en-GB" sz="3600" dirty="0"/>
              <a:t>Soluble Nutrients (Indices) Reduce Mycorrhizae</a:t>
            </a:r>
          </a:p>
          <a:p>
            <a:endParaRPr lang="en-GB" sz="3600" dirty="0"/>
          </a:p>
          <a:p>
            <a:r>
              <a:rPr lang="en-GB" sz="3600" dirty="0"/>
              <a:t>Herbicides, Including Glyphosate Select for Soil Biology       	that Favours Blackgrass</a:t>
            </a:r>
          </a:p>
          <a:p>
            <a:endParaRPr lang="en-GB" sz="3600" dirty="0"/>
          </a:p>
          <a:p>
            <a:r>
              <a:rPr lang="en-GB" sz="3600" dirty="0"/>
              <a:t>Look after your Soil and the Money Looks after Itself</a:t>
            </a:r>
          </a:p>
        </p:txBody>
      </p:sp>
    </p:spTree>
    <p:extLst>
      <p:ext uri="{BB962C8B-B14F-4D97-AF65-F5344CB8AC3E}">
        <p14:creationId xmlns:p14="http://schemas.microsoft.com/office/powerpoint/2010/main" val="714634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5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7F27FA6-A482-43B5-A2A2-AC96D96B58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714357"/>
              </p:ext>
            </p:extLst>
          </p:nvPr>
        </p:nvGraphicFramePr>
        <p:xfrm>
          <a:off x="1600200" y="280988"/>
          <a:ext cx="8991600" cy="629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Worksheet" r:id="rId3" imgW="8991540" imgH="6295935" progId="Excel.Sheet.12">
                  <p:embed/>
                </p:oleObj>
              </mc:Choice>
              <mc:Fallback>
                <p:oleObj name="Worksheet" r:id="rId3" imgW="8991540" imgH="62959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280988"/>
                        <a:ext cx="8991600" cy="629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419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3E87-0F64-4C0A-A760-A0D1DFDC6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Economics of No-Till Biological farming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4188B-482B-47E4-874B-45D608B4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>
                <a:solidFill>
                  <a:srgbClr val="FF0000"/>
                </a:solidFill>
              </a:rPr>
              <a:t>Look After Your Soil and the Money Will Take Care of Itself</a:t>
            </a:r>
          </a:p>
          <a:p>
            <a:endParaRPr lang="en-GB" sz="3200" dirty="0">
              <a:solidFill>
                <a:srgbClr val="FF0000"/>
              </a:solidFill>
            </a:endParaRPr>
          </a:p>
          <a:p>
            <a:r>
              <a:rPr lang="en-GB" sz="3200" dirty="0"/>
              <a:t>No Fixed Rotation, Best Crop for Each Field, Each Year</a:t>
            </a:r>
          </a:p>
          <a:p>
            <a:r>
              <a:rPr lang="en-GB" sz="3200" dirty="0"/>
              <a:t>Release Capital- Pay off Your Depts and be Free</a:t>
            </a:r>
          </a:p>
          <a:p>
            <a:endParaRPr lang="en-GB" sz="3200" dirty="0"/>
          </a:p>
          <a:p>
            <a:pPr marL="0" indent="0">
              <a:buNone/>
            </a:pP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2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3C0C3-1E03-4EF4-9A9A-3A1E8B2DC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55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75D6A-DB4E-416A-9745-24E00758C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924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734</Words>
  <Application>Microsoft Office PowerPoint</Application>
  <PresentationFormat>Widescreen</PresentationFormat>
  <Paragraphs>171</Paragraphs>
  <Slides>56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Calibri</vt:lpstr>
      <vt:lpstr>Calibri Light</vt:lpstr>
      <vt:lpstr>Georgia</vt:lpstr>
      <vt:lpstr>Gotham</vt:lpstr>
      <vt:lpstr>Gotham-Medium</vt:lpstr>
      <vt:lpstr>Helvetica Light</vt:lpstr>
      <vt:lpstr>Superclarendon</vt:lpstr>
      <vt:lpstr>Office Theme</vt:lpstr>
      <vt:lpstr>1_Office Theme</vt:lpstr>
      <vt:lpstr>White</vt:lpstr>
      <vt:lpstr>Worksheet</vt:lpstr>
      <vt:lpstr>BASE AGM 2019</vt:lpstr>
      <vt:lpstr>Economics of No-Till Biological farming</vt:lpstr>
      <vt:lpstr>Economics of No-Till Biological farming</vt:lpstr>
      <vt:lpstr>Economics of No-Till Biological farming</vt:lpstr>
      <vt:lpstr>PowerPoint Presentation</vt:lpstr>
      <vt:lpstr>PowerPoint Presentation</vt:lpstr>
      <vt:lpstr>Economics of No-Till Biological farming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Thoughts on Blackgrass</vt:lpstr>
      <vt:lpstr>PowerPoint Presentation</vt:lpstr>
      <vt:lpstr>PowerPoint Presentation</vt:lpstr>
      <vt:lpstr>Basic Principals to ALLOW Natural Succession</vt:lpstr>
      <vt:lpstr>Mycorrhizae on a Lucerne Root Covering 90% of the Surface, 3 Weeks after  Emergence</vt:lpstr>
      <vt:lpstr>PowerPoint Presentation</vt:lpstr>
      <vt:lpstr>PowerPoint Presentation</vt:lpstr>
      <vt:lpstr>Soluble Nutrition     V    Mycorrhizal Nutrition </vt:lpstr>
      <vt:lpstr>Winter Wheat Variety Trial Year 1 </vt:lpstr>
      <vt:lpstr>Winter Wheat Variety Trial Year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Lucerne Companion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 AGM 2019</dc:title>
  <dc:creator>Simon Cowell</dc:creator>
  <cp:lastModifiedBy>SoilFirstLT</cp:lastModifiedBy>
  <cp:revision>33</cp:revision>
  <dcterms:created xsi:type="dcterms:W3CDTF">2019-01-24T18:14:39Z</dcterms:created>
  <dcterms:modified xsi:type="dcterms:W3CDTF">2019-02-05T09:23:14Z</dcterms:modified>
</cp:coreProperties>
</file>