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61" r:id="rId3"/>
    <p:sldId id="257" r:id="rId4"/>
    <p:sldId id="258" r:id="rId5"/>
    <p:sldId id="260" r:id="rId6"/>
    <p:sldId id="262" r:id="rId7"/>
    <p:sldId id="259" r:id="rId8"/>
    <p:sldId id="263" r:id="rId9"/>
    <p:sldId id="29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4" r:id="rId29"/>
    <p:sldId id="282" r:id="rId30"/>
    <p:sldId id="283" r:id="rId31"/>
    <p:sldId id="285" r:id="rId32"/>
    <p:sldId id="286" r:id="rId33"/>
    <p:sldId id="288" r:id="rId34"/>
    <p:sldId id="289" r:id="rId35"/>
    <p:sldId id="290" r:id="rId36"/>
    <p:sldId id="295" r:id="rId37"/>
    <p:sldId id="291" r:id="rId38"/>
    <p:sldId id="293" r:id="rId39"/>
    <p:sldId id="294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587E0-7AD8-4B91-977A-CC6D3706636C}" type="datetimeFigureOut">
              <a:rPr lang="en-GB" smtClean="0"/>
              <a:t>25/02/2013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B2225-9ECC-476B-93D1-5519BD77B1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954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Soil – light but wet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B2225-9ECC-476B-93D1-5519BD77B1D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270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Pic showing the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pelleter</a:t>
            </a:r>
            <a:r>
              <a:rPr lang="en-GB" baseline="0" dirty="0" smtClean="0"/>
              <a:t> on the drill – 4kgs / ha </a:t>
            </a:r>
            <a:r>
              <a:rPr lang="en-GB" baseline="0" dirty="0" err="1" smtClean="0"/>
              <a:t>Detrex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Pheric</a:t>
            </a:r>
            <a:r>
              <a:rPr lang="en-GB" baseline="0" dirty="0" smtClean="0"/>
              <a:t> Phosphate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B2225-9ECC-476B-93D1-5519BD77B1D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122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After the drill – minimal disturbance</a:t>
            </a:r>
            <a:r>
              <a:rPr lang="en-GB" baseline="0" dirty="0" smtClean="0"/>
              <a:t> and slot closed well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B2225-9ECC-476B-93D1-5519BD77B1D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213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Ground takes water and travels so much</a:t>
            </a:r>
            <a:r>
              <a:rPr lang="en-GB" baseline="0" dirty="0" smtClean="0"/>
              <a:t> better undisturbed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B2225-9ECC-476B-93D1-5519BD77B1DD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196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690A-46AE-4126-BB33-0D3D15A670ED}" type="datetimeFigureOut">
              <a:rPr lang="en-GB" smtClean="0"/>
              <a:t>25/02/2013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A9EF-9393-47C4-8847-1F067628CC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802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690A-46AE-4126-BB33-0D3D15A670ED}" type="datetimeFigureOut">
              <a:rPr lang="en-GB" smtClean="0"/>
              <a:t>25/02/2013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A9EF-9393-47C4-8847-1F067628CC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765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690A-46AE-4126-BB33-0D3D15A670ED}" type="datetimeFigureOut">
              <a:rPr lang="en-GB" smtClean="0"/>
              <a:t>25/02/2013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A9EF-9393-47C4-8847-1F067628CC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675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690A-46AE-4126-BB33-0D3D15A670ED}" type="datetimeFigureOut">
              <a:rPr lang="en-GB" smtClean="0"/>
              <a:t>25/02/2013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A9EF-9393-47C4-8847-1F067628CC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980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690A-46AE-4126-BB33-0D3D15A670ED}" type="datetimeFigureOut">
              <a:rPr lang="en-GB" smtClean="0"/>
              <a:t>25/02/2013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A9EF-9393-47C4-8847-1F067628CC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655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690A-46AE-4126-BB33-0D3D15A670ED}" type="datetimeFigureOut">
              <a:rPr lang="en-GB" smtClean="0"/>
              <a:t>25/02/2013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A9EF-9393-47C4-8847-1F067628CC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522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690A-46AE-4126-BB33-0D3D15A670ED}" type="datetimeFigureOut">
              <a:rPr lang="en-GB" smtClean="0"/>
              <a:t>25/02/2013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A9EF-9393-47C4-8847-1F067628CC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317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690A-46AE-4126-BB33-0D3D15A670ED}" type="datetimeFigureOut">
              <a:rPr lang="en-GB" smtClean="0"/>
              <a:t>25/02/2013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A9EF-9393-47C4-8847-1F067628CC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066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690A-46AE-4126-BB33-0D3D15A670ED}" type="datetimeFigureOut">
              <a:rPr lang="en-GB" smtClean="0"/>
              <a:t>25/02/2013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A9EF-9393-47C4-8847-1F067628CC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339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690A-46AE-4126-BB33-0D3D15A670ED}" type="datetimeFigureOut">
              <a:rPr lang="en-GB" smtClean="0"/>
              <a:t>25/02/2013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A9EF-9393-47C4-8847-1F067628CC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488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690A-46AE-4126-BB33-0D3D15A670ED}" type="datetimeFigureOut">
              <a:rPr lang="en-GB" smtClean="0"/>
              <a:t>25/02/2013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AA9EF-9393-47C4-8847-1F067628CC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583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690A-46AE-4126-BB33-0D3D15A670ED}" type="datetimeFigureOut">
              <a:rPr lang="en-GB" smtClean="0"/>
              <a:t>25/02/2013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AA9EF-9393-47C4-8847-1F067628CC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22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://www.750a.co.uk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Drilling on the </a:t>
            </a:r>
            <a:r>
              <a:rPr lang="en-GB" dirty="0" smtClean="0">
                <a:solidFill>
                  <a:srgbClr val="92D050"/>
                </a:solidFill>
              </a:rPr>
              <a:t>Green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My experiences in autumn 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760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>Good year to change ?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Wettest autumn for over 100 years</a:t>
            </a:r>
          </a:p>
          <a:p>
            <a:r>
              <a:rPr lang="en-GB" dirty="0"/>
              <a:t>M</a:t>
            </a:r>
            <a:r>
              <a:rPr lang="en-GB" dirty="0" smtClean="0"/>
              <a:t>assive slug pressure </a:t>
            </a:r>
          </a:p>
          <a:p>
            <a:r>
              <a:rPr lang="en-GB" dirty="0" smtClean="0"/>
              <a:t>Ground damaged at harvest</a:t>
            </a:r>
          </a:p>
          <a:p>
            <a:endParaRPr lang="en-GB" dirty="0"/>
          </a:p>
          <a:p>
            <a:r>
              <a:rPr lang="en-GB" dirty="0" smtClean="0"/>
              <a:t>Committed so no Choice but to </a:t>
            </a:r>
            <a:r>
              <a:rPr lang="en-GB" dirty="0"/>
              <a:t>m</a:t>
            </a:r>
            <a:r>
              <a:rPr lang="en-GB" dirty="0" smtClean="0"/>
              <a:t>ake it work !</a:t>
            </a:r>
          </a:p>
          <a:p>
            <a:r>
              <a:rPr lang="en-GB" dirty="0" smtClean="0"/>
              <a:t>At least failure would be a cheap failure !!</a:t>
            </a:r>
          </a:p>
          <a:p>
            <a:r>
              <a:rPr lang="en-GB" dirty="0" smtClean="0"/>
              <a:t>At least we were not damaging soil by trying !!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292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>Patience !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Waiting for a weather window</a:t>
            </a:r>
          </a:p>
          <a:p>
            <a:r>
              <a:rPr lang="en-GB" dirty="0" smtClean="0"/>
              <a:t>First wheat drilling 15</a:t>
            </a:r>
            <a:r>
              <a:rPr lang="en-GB" baseline="30000" dirty="0" smtClean="0"/>
              <a:t>th</a:t>
            </a:r>
            <a:r>
              <a:rPr lang="en-GB" dirty="0" smtClean="0"/>
              <a:t> October</a:t>
            </a:r>
          </a:p>
          <a:p>
            <a:r>
              <a:rPr lang="en-GB" dirty="0" smtClean="0"/>
              <a:t>Would still have been too wet for our old system</a:t>
            </a:r>
          </a:p>
          <a:p>
            <a:r>
              <a:rPr lang="en-GB" dirty="0" smtClean="0"/>
              <a:t>Most locally resort to plough p/harrow combo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126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>Result ??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Despite these extremes we have managed so far to stick mostly to our plan, avoided soil damage and got crops in </a:t>
            </a:r>
            <a:r>
              <a:rPr lang="en-GB" dirty="0" smtClean="0"/>
              <a:t>and growing</a:t>
            </a:r>
          </a:p>
          <a:p>
            <a:endParaRPr lang="en-GB" dirty="0"/>
          </a:p>
          <a:p>
            <a:r>
              <a:rPr lang="en-GB" dirty="0" smtClean="0"/>
              <a:t>85% of planned WW area established</a:t>
            </a:r>
          </a:p>
          <a:p>
            <a:r>
              <a:rPr lang="en-GB" dirty="0" smtClean="0"/>
              <a:t>About 5% failed</a:t>
            </a:r>
          </a:p>
          <a:p>
            <a:r>
              <a:rPr lang="en-GB" dirty="0" smtClean="0"/>
              <a:t>100% planned OSR area established</a:t>
            </a:r>
          </a:p>
          <a:p>
            <a:r>
              <a:rPr lang="en-GB" dirty="0" smtClean="0"/>
              <a:t>About 3% failed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168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>Drilling in 2012 first day out 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Wheat after OSR</a:t>
            </a:r>
          </a:p>
          <a:p>
            <a:r>
              <a:rPr lang="en-GB" dirty="0"/>
              <a:t>Nice easy start </a:t>
            </a:r>
            <a:r>
              <a:rPr lang="en-GB" dirty="0" smtClean="0"/>
              <a:t>on </a:t>
            </a:r>
            <a:r>
              <a:rPr lang="en-GB" dirty="0"/>
              <a:t>a block of land after OSR that </a:t>
            </a:r>
            <a:r>
              <a:rPr lang="en-GB" dirty="0" smtClean="0"/>
              <a:t>had </a:t>
            </a:r>
            <a:r>
              <a:rPr lang="en-GB" dirty="0"/>
              <a:t>no volunteers, we are applying 4kg of </a:t>
            </a:r>
            <a:r>
              <a:rPr lang="en-GB" dirty="0" err="1"/>
              <a:t>Detrex</a:t>
            </a:r>
            <a:r>
              <a:rPr lang="en-GB" dirty="0"/>
              <a:t> on the back of the drill as I </a:t>
            </a:r>
            <a:r>
              <a:rPr lang="en-GB" dirty="0" smtClean="0"/>
              <a:t>could </a:t>
            </a:r>
            <a:r>
              <a:rPr lang="en-GB" dirty="0"/>
              <a:t>find a few slugs and eggs</a:t>
            </a:r>
            <a:r>
              <a:rPr lang="en-GB" dirty="0" smtClean="0"/>
              <a:t>.</a:t>
            </a:r>
          </a:p>
          <a:p>
            <a:r>
              <a:rPr lang="en-GB" dirty="0"/>
              <a:t>The soil – </a:t>
            </a:r>
            <a:r>
              <a:rPr lang="en-GB" dirty="0" smtClean="0"/>
              <a:t>very </a:t>
            </a:r>
            <a:r>
              <a:rPr lang="en-GB" dirty="0"/>
              <a:t>light and free draining on this block of </a:t>
            </a:r>
            <a:r>
              <a:rPr lang="en-GB" dirty="0" smtClean="0"/>
              <a:t>land</a:t>
            </a:r>
          </a:p>
          <a:p>
            <a:r>
              <a:rPr lang="en-GB" dirty="0"/>
              <a:t>N</a:t>
            </a:r>
            <a:r>
              <a:rPr lang="en-GB" dirty="0" smtClean="0"/>
              <a:t>umber </a:t>
            </a:r>
            <a:r>
              <a:rPr lang="en-GB" dirty="0"/>
              <a:t>of worms </a:t>
            </a:r>
            <a:r>
              <a:rPr lang="en-GB" dirty="0" smtClean="0"/>
              <a:t>was </a:t>
            </a:r>
            <a:r>
              <a:rPr lang="en-GB" dirty="0" err="1" smtClean="0"/>
              <a:t>encourageing</a:t>
            </a:r>
            <a:r>
              <a:rPr lang="en-GB" dirty="0" smtClean="0"/>
              <a:t> </a:t>
            </a:r>
            <a:r>
              <a:rPr lang="en-GB" dirty="0"/>
              <a:t>at least half a dozen uncovered in a spade full, I didn’t expect to see them increasing so soon so maybe the solo and rapid were doing more harm to them than I thought ??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628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>First day out - Pictures</a:t>
            </a:r>
            <a:endParaRPr lang="en-GB" dirty="0">
              <a:solidFill>
                <a:srgbClr val="92D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593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>First day - Pictures</a:t>
            </a:r>
            <a:endParaRPr lang="en-GB" dirty="0">
              <a:solidFill>
                <a:srgbClr val="92D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13046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>First day - Pictures</a:t>
            </a:r>
            <a:endParaRPr lang="en-GB" dirty="0">
              <a:solidFill>
                <a:srgbClr val="92D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26816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>First day - Pictures</a:t>
            </a:r>
            <a:endParaRPr lang="en-GB" dirty="0">
              <a:solidFill>
                <a:srgbClr val="92D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75489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>Wheat After Oats </a:t>
            </a:r>
            <a:endParaRPr lang="en-GB" dirty="0">
              <a:solidFill>
                <a:srgbClr val="92D050"/>
              </a:solidFill>
            </a:endParaRPr>
          </a:p>
        </p:txBody>
      </p:sp>
      <p:pic>
        <p:nvPicPr>
          <p:cNvPr id="4" name="IMG_2006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625" y="1600200"/>
            <a:ext cx="8034338" cy="4525963"/>
          </a:xfrm>
        </p:spPr>
      </p:pic>
    </p:spTree>
    <p:extLst>
      <p:ext uri="{BB962C8B-B14F-4D97-AF65-F5344CB8AC3E}">
        <p14:creationId xmlns:p14="http://schemas.microsoft.com/office/powerpoint/2010/main" val="330823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>WW After Oats – before Drill</a:t>
            </a:r>
            <a:endParaRPr lang="en-GB" dirty="0">
              <a:solidFill>
                <a:srgbClr val="92D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32100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>Introduction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pPr algn="ctr"/>
            <a:r>
              <a:rPr lang="en-GB" dirty="0" smtClean="0"/>
              <a:t>Clive </a:t>
            </a:r>
            <a:r>
              <a:rPr lang="en-GB" dirty="0" err="1" smtClean="0"/>
              <a:t>Bailye</a:t>
            </a:r>
            <a:endParaRPr lang="en-GB" dirty="0" smtClean="0"/>
          </a:p>
          <a:p>
            <a:pPr marL="0" indent="0" algn="ctr">
              <a:buNone/>
            </a:pPr>
            <a:endParaRPr lang="en-GB" dirty="0"/>
          </a:p>
          <a:p>
            <a:pPr algn="ctr"/>
            <a:r>
              <a:rPr lang="en-GB" dirty="0" smtClean="0"/>
              <a:t>Managing Partner TWB Farms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129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92D050"/>
                </a:solidFill>
              </a:rPr>
              <a:t>WW After Oats – After Drill</a:t>
            </a:r>
            <a:br>
              <a:rPr lang="en-GB" dirty="0" smtClean="0">
                <a:solidFill>
                  <a:srgbClr val="92D050"/>
                </a:solidFill>
              </a:rPr>
            </a:br>
            <a:r>
              <a:rPr lang="en-GB" dirty="0" smtClean="0">
                <a:solidFill>
                  <a:srgbClr val="92D050"/>
                </a:solidFill>
              </a:rPr>
              <a:t> (minimal disturbance)</a:t>
            </a:r>
            <a:endParaRPr lang="en-GB" dirty="0">
              <a:solidFill>
                <a:srgbClr val="92D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51081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>WW After Oats – Finished field</a:t>
            </a:r>
            <a:endParaRPr lang="en-GB" dirty="0">
              <a:solidFill>
                <a:srgbClr val="92D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26949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>Termination Timing ?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To windy to spray BUT a window to drill !</a:t>
            </a:r>
          </a:p>
          <a:p>
            <a:r>
              <a:rPr lang="en-GB" dirty="0" smtClean="0"/>
              <a:t>Decided to spray after drilling</a:t>
            </a:r>
          </a:p>
          <a:p>
            <a:r>
              <a:rPr lang="en-GB" dirty="0" smtClean="0"/>
              <a:t>Interesting slug observations !</a:t>
            </a:r>
          </a:p>
          <a:p>
            <a:r>
              <a:rPr lang="en-GB" dirty="0" smtClean="0"/>
              <a:t>Pushed idea further so glyphosate 2 weeks after drilling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72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>Slugs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4kg Ferric phosphate at drilling</a:t>
            </a:r>
          </a:p>
          <a:p>
            <a:r>
              <a:rPr lang="en-GB" dirty="0" smtClean="0"/>
              <a:t>Observed slugs staying on OSR plants</a:t>
            </a:r>
          </a:p>
          <a:p>
            <a:r>
              <a:rPr lang="en-GB" dirty="0" smtClean="0"/>
              <a:t>NO seed hollowing seen ! No use of Deter</a:t>
            </a:r>
          </a:p>
          <a:p>
            <a:r>
              <a:rPr lang="en-GB" dirty="0" smtClean="0"/>
              <a:t>Ready for attack at crop emergence</a:t>
            </a:r>
          </a:p>
          <a:p>
            <a:r>
              <a:rPr lang="en-GB" dirty="0" smtClean="0"/>
              <a:t>Slugs seem to stay on OSR volunteers</a:t>
            </a:r>
          </a:p>
          <a:p>
            <a:r>
              <a:rPr lang="en-GB" dirty="0" smtClean="0"/>
              <a:t>More pellets applied as OSR disappeared</a:t>
            </a:r>
          </a:p>
          <a:p>
            <a:r>
              <a:rPr lang="en-GB" dirty="0" smtClean="0"/>
              <a:t>1 x 4kg application or 2 on some blocks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124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>Wet soil – less of a problem !</a:t>
            </a:r>
            <a:endParaRPr lang="en-GB" dirty="0">
              <a:solidFill>
                <a:srgbClr val="92D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35673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>After Drilling</a:t>
            </a:r>
            <a:endParaRPr lang="en-GB" dirty="0">
              <a:solidFill>
                <a:srgbClr val="92D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75565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>Green cover carried the Drill</a:t>
            </a:r>
            <a:endParaRPr lang="en-GB" dirty="0">
              <a:solidFill>
                <a:srgbClr val="92D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04169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>What happened next ?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That first drilling after OSR (November 22</a:t>
            </a:r>
            <a:r>
              <a:rPr lang="en-GB" baseline="30000" dirty="0" smtClean="0"/>
              <a:t>nd</a:t>
            </a:r>
            <a:r>
              <a:rPr lang="en-GB" dirty="0" smtClean="0"/>
              <a:t>)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02886"/>
            <a:ext cx="4543152" cy="3407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768" y="2375052"/>
            <a:ext cx="2597274" cy="346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14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92D050"/>
                </a:solidFill>
              </a:rPr>
              <a:t>Looking down rows (Mid November)</a:t>
            </a:r>
            <a:endParaRPr lang="en-GB" dirty="0">
              <a:solidFill>
                <a:srgbClr val="92D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35367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>And Last week</a:t>
            </a:r>
            <a:endParaRPr lang="en-GB" dirty="0">
              <a:solidFill>
                <a:srgbClr val="92D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40375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>Background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TWB Farms is an all combinable crops farm based near Lichfield, Staffordshire.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Rapidly expanding business for last 15 years.</a:t>
            </a:r>
          </a:p>
          <a:p>
            <a:endParaRPr lang="en-GB" dirty="0"/>
          </a:p>
          <a:p>
            <a:r>
              <a:rPr lang="en-GB" dirty="0" smtClean="0"/>
              <a:t>Crops </a:t>
            </a:r>
            <a:r>
              <a:rPr lang="en-GB" dirty="0"/>
              <a:t>grown include winter wheat, winter rape, winter and spring beans, spring oats and spring linseed.</a:t>
            </a:r>
          </a:p>
        </p:txBody>
      </p:sp>
    </p:spTree>
    <p:extLst>
      <p:ext uri="{BB962C8B-B14F-4D97-AF65-F5344CB8AC3E}">
        <p14:creationId xmlns:p14="http://schemas.microsoft.com/office/powerpoint/2010/main" val="109440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>What happened next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That WW after Oats (22</a:t>
            </a:r>
            <a:r>
              <a:rPr lang="en-GB" baseline="30000" dirty="0" smtClean="0"/>
              <a:t>nd</a:t>
            </a:r>
            <a:r>
              <a:rPr lang="en-GB" dirty="0" smtClean="0"/>
              <a:t> October)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25572"/>
            <a:ext cx="5448605" cy="4464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125572"/>
            <a:ext cx="2778888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8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>And last week</a:t>
            </a:r>
            <a:endParaRPr lang="en-GB" dirty="0">
              <a:solidFill>
                <a:srgbClr val="92D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6725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92D050"/>
                </a:solidFill>
              </a:rPr>
              <a:t>WW into thick OSR cover </a:t>
            </a:r>
            <a:br>
              <a:rPr lang="en-GB" dirty="0" smtClean="0">
                <a:solidFill>
                  <a:srgbClr val="92D050"/>
                </a:solidFill>
              </a:rPr>
            </a:br>
            <a:r>
              <a:rPr lang="en-GB" dirty="0" smtClean="0">
                <a:solidFill>
                  <a:srgbClr val="92D050"/>
                </a:solidFill>
              </a:rPr>
              <a:t>(late termination)</a:t>
            </a:r>
            <a:endParaRPr lang="en-GB" dirty="0">
              <a:solidFill>
                <a:srgbClr val="92D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65621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>Looking over the fence (same day)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Established same day – p/harrow </a:t>
            </a:r>
            <a:r>
              <a:rPr lang="en-GB" dirty="0" err="1" smtClean="0"/>
              <a:t>combi</a:t>
            </a:r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76872"/>
            <a:ext cx="7704855" cy="418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1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>Morning after 60mm of rain</a:t>
            </a:r>
            <a:endParaRPr lang="en-GB" dirty="0">
              <a:solidFill>
                <a:srgbClr val="92D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28800"/>
            <a:ext cx="4097429" cy="482453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718" y="1628800"/>
            <a:ext cx="348573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9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>And last Week</a:t>
            </a:r>
            <a:endParaRPr lang="en-GB" dirty="0">
              <a:solidFill>
                <a:srgbClr val="92D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81520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90006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>Future Plans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Add a second drill – tine based to the system for capacity and </a:t>
            </a:r>
            <a:r>
              <a:rPr lang="en-GB" dirty="0" err="1" smtClean="0"/>
              <a:t>flexibilty</a:t>
            </a:r>
            <a:endParaRPr lang="en-GB" dirty="0" smtClean="0"/>
          </a:p>
          <a:p>
            <a:r>
              <a:rPr lang="en-GB" dirty="0" smtClean="0"/>
              <a:t>Use RKT to control harvest traffic on 10m harvest /30m sprayer system.  Fixed tramlines</a:t>
            </a:r>
          </a:p>
          <a:p>
            <a:r>
              <a:rPr lang="en-GB" dirty="0" smtClean="0"/>
              <a:t>Closer focus on Soils to balance nutrition</a:t>
            </a:r>
          </a:p>
          <a:p>
            <a:r>
              <a:rPr lang="en-GB" dirty="0" smtClean="0"/>
              <a:t>Extensive use of compost to help OM content</a:t>
            </a:r>
          </a:p>
          <a:p>
            <a:r>
              <a:rPr lang="en-GB" dirty="0" smtClean="0"/>
              <a:t>No straw sales again !</a:t>
            </a:r>
          </a:p>
          <a:p>
            <a:r>
              <a:rPr lang="en-GB" dirty="0" smtClean="0"/>
              <a:t>Use cover crops whenever </a:t>
            </a:r>
            <a:r>
              <a:rPr lang="en-GB" dirty="0" err="1" smtClean="0"/>
              <a:t>posible</a:t>
            </a:r>
            <a:r>
              <a:rPr lang="en-GB" dirty="0" smtClean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79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My Blog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57192"/>
            <a:ext cx="8229600" cy="968971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>
                <a:hlinkClick r:id="rId2"/>
              </a:rPr>
              <a:t>www.750a.co.uk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79496" cy="331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6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>OSR </a:t>
            </a:r>
            <a:endParaRPr lang="en-GB" dirty="0">
              <a:solidFill>
                <a:srgbClr val="92D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79601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>Old System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The farm has run a min-</a:t>
            </a:r>
            <a:r>
              <a:rPr lang="en-GB" dirty="0" err="1"/>
              <a:t>til</a:t>
            </a:r>
            <a:r>
              <a:rPr lang="en-GB" dirty="0"/>
              <a:t> system for the past 16 </a:t>
            </a:r>
            <a:r>
              <a:rPr lang="en-GB" dirty="0" smtClean="0"/>
              <a:t>years</a:t>
            </a:r>
          </a:p>
          <a:p>
            <a:endParaRPr lang="en-GB" dirty="0" smtClean="0"/>
          </a:p>
          <a:p>
            <a:r>
              <a:rPr lang="en-GB" dirty="0"/>
              <a:t>A</a:t>
            </a:r>
            <a:r>
              <a:rPr lang="en-GB" dirty="0" smtClean="0"/>
              <a:t>fter  </a:t>
            </a:r>
            <a:r>
              <a:rPr lang="en-GB" dirty="0"/>
              <a:t>steady evolution was running a 6m </a:t>
            </a:r>
            <a:r>
              <a:rPr lang="en-GB" dirty="0" err="1"/>
              <a:t>simba</a:t>
            </a:r>
            <a:r>
              <a:rPr lang="en-GB" dirty="0"/>
              <a:t> solo ‘R’ one pass cultivator and </a:t>
            </a:r>
            <a:r>
              <a:rPr lang="en-GB" dirty="0" err="1"/>
              <a:t>Vaderstad</a:t>
            </a:r>
            <a:r>
              <a:rPr lang="en-GB" dirty="0"/>
              <a:t> Rapid drill based around 609hp rubber tracked Challenger MT875c and 330 </a:t>
            </a:r>
            <a:r>
              <a:rPr lang="en-GB" dirty="0" err="1"/>
              <a:t>hp</a:t>
            </a:r>
            <a:r>
              <a:rPr lang="en-GB" dirty="0"/>
              <a:t> JD 8530 wheeled tractors.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This </a:t>
            </a:r>
            <a:r>
              <a:rPr lang="en-GB" dirty="0"/>
              <a:t>2 pass min-till establishment system had made significant financial and time savings over more traditional plough based systems however a long held interest and a few past experiments with direct drilling has always made us feel there was a better way still.</a:t>
            </a:r>
          </a:p>
        </p:txBody>
      </p:sp>
    </p:spTree>
    <p:extLst>
      <p:ext uri="{BB962C8B-B14F-4D97-AF65-F5344CB8AC3E}">
        <p14:creationId xmlns:p14="http://schemas.microsoft.com/office/powerpoint/2010/main" val="394664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>Sledge hammer to crack a nut ?</a:t>
            </a:r>
            <a:endParaRPr lang="en-GB" dirty="0">
              <a:solidFill>
                <a:srgbClr val="92D050"/>
              </a:solidFill>
            </a:endParaRPr>
          </a:p>
        </p:txBody>
      </p:sp>
      <p:pic>
        <p:nvPicPr>
          <p:cNvPr id="4" name="875 OSR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625" y="1600200"/>
            <a:ext cx="8034338" cy="4525963"/>
          </a:xfrm>
        </p:spPr>
      </p:pic>
    </p:spTree>
    <p:extLst>
      <p:ext uri="{BB962C8B-B14F-4D97-AF65-F5344CB8AC3E}">
        <p14:creationId xmlns:p14="http://schemas.microsoft.com/office/powerpoint/2010/main" val="211243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5849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>Total power employed 2011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Challenger </a:t>
            </a:r>
            <a:r>
              <a:rPr lang="en-GB" dirty="0"/>
              <a:t>and JD 8530 tractors with a combined power output of </a:t>
            </a:r>
            <a:r>
              <a:rPr lang="en-GB" dirty="0" smtClean="0"/>
              <a:t>930hp</a:t>
            </a:r>
            <a:endParaRPr lang="en-GB" dirty="0"/>
          </a:p>
          <a:p>
            <a:r>
              <a:rPr lang="en-GB" dirty="0" smtClean="0"/>
              <a:t>2 man establishment system </a:t>
            </a:r>
          </a:p>
          <a:p>
            <a:r>
              <a:rPr lang="en-GB" dirty="0" smtClean="0">
                <a:solidFill>
                  <a:srgbClr val="C00000"/>
                </a:solidFill>
              </a:rPr>
              <a:t>LOTS ! </a:t>
            </a:r>
            <a:r>
              <a:rPr lang="en-GB" dirty="0" smtClean="0"/>
              <a:t>Of fuel and wearing metal</a:t>
            </a:r>
          </a:p>
        </p:txBody>
      </p:sp>
    </p:spTree>
    <p:extLst>
      <p:ext uri="{BB962C8B-B14F-4D97-AF65-F5344CB8AC3E}">
        <p14:creationId xmlns:p14="http://schemas.microsoft.com/office/powerpoint/2010/main" val="229145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>Why change ?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Sustainability</a:t>
            </a:r>
          </a:p>
          <a:p>
            <a:r>
              <a:rPr lang="en-GB" dirty="0" smtClean="0"/>
              <a:t>Need to improve our soils</a:t>
            </a:r>
          </a:p>
          <a:p>
            <a:r>
              <a:rPr lang="en-GB" dirty="0" smtClean="0"/>
              <a:t>Fuel Prices</a:t>
            </a:r>
          </a:p>
          <a:p>
            <a:r>
              <a:rPr lang="en-GB" dirty="0" smtClean="0"/>
              <a:t>Fixed cost savings</a:t>
            </a:r>
          </a:p>
          <a:p>
            <a:r>
              <a:rPr lang="en-GB" dirty="0" smtClean="0"/>
              <a:t>Simplification</a:t>
            </a:r>
          </a:p>
          <a:p>
            <a:r>
              <a:rPr lang="en-GB" dirty="0" smtClean="0"/>
              <a:t>Reduced labour </a:t>
            </a:r>
            <a:r>
              <a:rPr lang="en-GB" dirty="0" smtClean="0"/>
              <a:t>requirement</a:t>
            </a:r>
            <a:endParaRPr lang="en-GB" dirty="0" smtClean="0"/>
          </a:p>
          <a:p>
            <a:r>
              <a:rPr lang="en-GB" dirty="0" smtClean="0"/>
              <a:t>Light land – lower moisture loss</a:t>
            </a:r>
          </a:p>
          <a:p>
            <a:r>
              <a:rPr lang="en-GB" dirty="0" smtClean="0"/>
              <a:t>Higher Yields ??? !!!! (hopefully)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936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>New System 2012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160hp tractor </a:t>
            </a:r>
            <a:r>
              <a:rPr lang="en-GB" dirty="0" smtClean="0"/>
              <a:t>and </a:t>
            </a:r>
            <a:r>
              <a:rPr lang="en-GB" dirty="0"/>
              <a:t>a 4m used JD 750a drill </a:t>
            </a:r>
            <a:r>
              <a:rPr lang="en-GB" dirty="0" smtClean="0"/>
              <a:t>!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1" y="2425691"/>
            <a:ext cx="9144000" cy="331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3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92D050"/>
                </a:solidFill>
              </a:rPr>
              <a:t>Rotation</a:t>
            </a:r>
            <a:endParaRPr lang="en-GB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Winter Wheat</a:t>
            </a:r>
          </a:p>
          <a:p>
            <a:r>
              <a:rPr lang="en-GB" dirty="0" smtClean="0"/>
              <a:t>Winter OSR</a:t>
            </a:r>
          </a:p>
          <a:p>
            <a:r>
              <a:rPr lang="en-GB" dirty="0" smtClean="0"/>
              <a:t>Winter Wheat</a:t>
            </a:r>
          </a:p>
          <a:p>
            <a:r>
              <a:rPr lang="en-GB" dirty="0" smtClean="0"/>
              <a:t>Cover crop</a:t>
            </a:r>
          </a:p>
          <a:p>
            <a:r>
              <a:rPr lang="en-GB" dirty="0" smtClean="0"/>
              <a:t>Spring Oats, Spring Beans or Linseed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892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7386</TotalTime>
  <Words>768</Words>
  <Application>Microsoft Office PowerPoint</Application>
  <PresentationFormat>On-screen Show (4:3)</PresentationFormat>
  <Paragraphs>121</Paragraphs>
  <Slides>39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Drilling on the Green</vt:lpstr>
      <vt:lpstr>Introduction</vt:lpstr>
      <vt:lpstr>Background</vt:lpstr>
      <vt:lpstr>Old System</vt:lpstr>
      <vt:lpstr>Sledge hammer to crack a nut ?</vt:lpstr>
      <vt:lpstr>Total power employed 2011</vt:lpstr>
      <vt:lpstr>Why change ?</vt:lpstr>
      <vt:lpstr>New System 2012</vt:lpstr>
      <vt:lpstr>Rotation</vt:lpstr>
      <vt:lpstr>Good year to change ?</vt:lpstr>
      <vt:lpstr>Patience !</vt:lpstr>
      <vt:lpstr>Result ??</vt:lpstr>
      <vt:lpstr>Drilling in 2012 first day out </vt:lpstr>
      <vt:lpstr>First day out - Pictures</vt:lpstr>
      <vt:lpstr>First day - Pictures</vt:lpstr>
      <vt:lpstr>First day - Pictures</vt:lpstr>
      <vt:lpstr>First day - Pictures</vt:lpstr>
      <vt:lpstr>Wheat After Oats </vt:lpstr>
      <vt:lpstr>WW After Oats – before Drill</vt:lpstr>
      <vt:lpstr>WW After Oats – After Drill  (minimal disturbance)</vt:lpstr>
      <vt:lpstr>WW After Oats – Finished field</vt:lpstr>
      <vt:lpstr>Termination Timing ?</vt:lpstr>
      <vt:lpstr>Slugs </vt:lpstr>
      <vt:lpstr>Wet soil – less of a problem !</vt:lpstr>
      <vt:lpstr>After Drilling</vt:lpstr>
      <vt:lpstr>Green cover carried the Drill</vt:lpstr>
      <vt:lpstr>What happened next ?</vt:lpstr>
      <vt:lpstr>Looking down rows (Mid November)</vt:lpstr>
      <vt:lpstr>And Last week</vt:lpstr>
      <vt:lpstr>What happened next</vt:lpstr>
      <vt:lpstr>And last week</vt:lpstr>
      <vt:lpstr>WW into thick OSR cover  (late termination)</vt:lpstr>
      <vt:lpstr>Looking over the fence (same day)</vt:lpstr>
      <vt:lpstr>Morning after 60mm of rain</vt:lpstr>
      <vt:lpstr>And last Week</vt:lpstr>
      <vt:lpstr>PowerPoint Presentation</vt:lpstr>
      <vt:lpstr>Future Plans</vt:lpstr>
      <vt:lpstr>My Blog</vt:lpstr>
      <vt:lpstr>OSR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Drilling on the Green – My experiences in autumn 2012</dc:title>
  <dc:creator>Clive Bailye</dc:creator>
  <cp:lastModifiedBy>Clive Bailye</cp:lastModifiedBy>
  <cp:revision>18</cp:revision>
  <dcterms:created xsi:type="dcterms:W3CDTF">2013-02-20T11:14:08Z</dcterms:created>
  <dcterms:modified xsi:type="dcterms:W3CDTF">2013-02-25T14:58:55Z</dcterms:modified>
</cp:coreProperties>
</file>