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301" r:id="rId3"/>
    <p:sldId id="284" r:id="rId4"/>
    <p:sldId id="275" r:id="rId5"/>
    <p:sldId id="286" r:id="rId6"/>
    <p:sldId id="285" r:id="rId7"/>
    <p:sldId id="291" r:id="rId8"/>
    <p:sldId id="276" r:id="rId9"/>
    <p:sldId id="277" r:id="rId10"/>
    <p:sldId id="279" r:id="rId11"/>
    <p:sldId id="278" r:id="rId12"/>
    <p:sldId id="264" r:id="rId13"/>
    <p:sldId id="287" r:id="rId14"/>
    <p:sldId id="289" r:id="rId15"/>
    <p:sldId id="288" r:id="rId16"/>
    <p:sldId id="290" r:id="rId17"/>
    <p:sldId id="259" r:id="rId18"/>
    <p:sldId id="265" r:id="rId19"/>
    <p:sldId id="260" r:id="rId20"/>
    <p:sldId id="266" r:id="rId21"/>
    <p:sldId id="267" r:id="rId22"/>
    <p:sldId id="268" r:id="rId23"/>
    <p:sldId id="280" r:id="rId24"/>
    <p:sldId id="271" r:id="rId25"/>
    <p:sldId id="270" r:id="rId26"/>
    <p:sldId id="281" r:id="rId27"/>
    <p:sldId id="282" r:id="rId28"/>
    <p:sldId id="283" r:id="rId29"/>
    <p:sldId id="300" r:id="rId30"/>
    <p:sldId id="297" r:id="rId31"/>
    <p:sldId id="293" r:id="rId32"/>
    <p:sldId id="295" r:id="rId33"/>
    <p:sldId id="292" r:id="rId34"/>
    <p:sldId id="273" r:id="rId35"/>
    <p:sldId id="302" r:id="rId36"/>
    <p:sldId id="303" r:id="rId37"/>
    <p:sldId id="304" r:id="rId38"/>
    <p:sldId id="305" r:id="rId39"/>
    <p:sldId id="306" r:id="rId40"/>
    <p:sldId id="27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AF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Arable only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Arable only</c:v>
                </c:pt>
                <c:pt idx="1">
                  <c:v>4 years grazing; 4 years arable</c:v>
                </c:pt>
                <c:pt idx="2">
                  <c:v>4 years grazing; 12 years arable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years grazing; 4 years arable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Arable only</c:v>
                </c:pt>
                <c:pt idx="1">
                  <c:v>4 years grazing; 4 years arable</c:v>
                </c:pt>
                <c:pt idx="2">
                  <c:v>4 years grazing; 12 years arable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1">
                  <c:v>1.21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 years grazing; 12 years arable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Arable only</c:v>
                </c:pt>
                <c:pt idx="1">
                  <c:v>4 years grazing; 4 years arable</c:v>
                </c:pt>
                <c:pt idx="2">
                  <c:v>4 years grazing; 12 years arable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1.24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42752"/>
        <c:axId val="91707584"/>
      </c:barChart>
      <c:catAx>
        <c:axId val="9524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91707584"/>
        <c:crosses val="autoZero"/>
        <c:auto val="1"/>
        <c:lblAlgn val="ctr"/>
        <c:lblOffset val="100"/>
        <c:noMultiLvlLbl val="0"/>
      </c:catAx>
      <c:valAx>
        <c:axId val="91707584"/>
        <c:scaling>
          <c:orientation val="minMax"/>
          <c:min val="0.8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5242752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9.2852629532419653E-3"/>
          <c:y val="0.83160887528245375"/>
          <c:w val="0.99071473704675805"/>
          <c:h val="0.151554928752179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1.73</c:v>
                </c:pt>
                <c:pt idx="1">
                  <c:v>3.16</c:v>
                </c:pt>
                <c:pt idx="2">
                  <c:v>5.52</c:v>
                </c:pt>
                <c:pt idx="3">
                  <c:v>8.26</c:v>
                </c:pt>
                <c:pt idx="4">
                  <c:v>10.47</c:v>
                </c:pt>
                <c:pt idx="5">
                  <c:v>11.47</c:v>
                </c:pt>
                <c:pt idx="6">
                  <c:v>10.94</c:v>
                </c:pt>
                <c:pt idx="7">
                  <c:v>9.0299999999999994</c:v>
                </c:pt>
                <c:pt idx="8">
                  <c:v>6.39</c:v>
                </c:pt>
                <c:pt idx="9">
                  <c:v>3.81</c:v>
                </c:pt>
                <c:pt idx="10">
                  <c:v>2.02</c:v>
                </c:pt>
                <c:pt idx="11">
                  <c:v>1.33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07392"/>
        <c:axId val="917275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2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1.73</c:v>
                </c:pt>
                <c:pt idx="1">
                  <c:v>3.16</c:v>
                </c:pt>
                <c:pt idx="2">
                  <c:v>5.52</c:v>
                </c:pt>
                <c:pt idx="3">
                  <c:v>8.26</c:v>
                </c:pt>
                <c:pt idx="4">
                  <c:v>10.47</c:v>
                </c:pt>
                <c:pt idx="5">
                  <c:v>11.47</c:v>
                </c:pt>
                <c:pt idx="6">
                  <c:v>10.94</c:v>
                </c:pt>
                <c:pt idx="7">
                  <c:v>9.0299999999999994</c:v>
                </c:pt>
                <c:pt idx="8">
                  <c:v>6.39</c:v>
                </c:pt>
                <c:pt idx="9">
                  <c:v>3.81</c:v>
                </c:pt>
                <c:pt idx="10">
                  <c:v>2.02</c:v>
                </c:pt>
                <c:pt idx="11">
                  <c:v>1.33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107392"/>
        <c:axId val="91727552"/>
      </c:lineChart>
      <c:catAx>
        <c:axId val="9810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91727552"/>
        <c:crosses val="autoZero"/>
        <c:auto val="1"/>
        <c:lblAlgn val="ctr"/>
        <c:lblOffset val="100"/>
        <c:noMultiLvlLbl val="0"/>
      </c:catAx>
      <c:valAx>
        <c:axId val="9172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10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1.73</c:v>
                </c:pt>
                <c:pt idx="1">
                  <c:v>3.16</c:v>
                </c:pt>
                <c:pt idx="2">
                  <c:v>5.52</c:v>
                </c:pt>
                <c:pt idx="3">
                  <c:v>8.26</c:v>
                </c:pt>
                <c:pt idx="4">
                  <c:v>10.47</c:v>
                </c:pt>
                <c:pt idx="5">
                  <c:v>11.47</c:v>
                </c:pt>
                <c:pt idx="6">
                  <c:v>5.47</c:v>
                </c:pt>
                <c:pt idx="7">
                  <c:v>0</c:v>
                </c:pt>
                <c:pt idx="8">
                  <c:v>0</c:v>
                </c:pt>
                <c:pt idx="9">
                  <c:v>1.905</c:v>
                </c:pt>
                <c:pt idx="10">
                  <c:v>2.02</c:v>
                </c:pt>
                <c:pt idx="11">
                  <c:v>1.33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43264"/>
        <c:axId val="917304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2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1.73</c:v>
                </c:pt>
                <c:pt idx="1">
                  <c:v>3.16</c:v>
                </c:pt>
                <c:pt idx="2">
                  <c:v>5.52</c:v>
                </c:pt>
                <c:pt idx="3">
                  <c:v>8.26</c:v>
                </c:pt>
                <c:pt idx="4">
                  <c:v>10.47</c:v>
                </c:pt>
                <c:pt idx="5">
                  <c:v>11.47</c:v>
                </c:pt>
                <c:pt idx="6">
                  <c:v>10.94</c:v>
                </c:pt>
                <c:pt idx="7">
                  <c:v>9.0299999999999994</c:v>
                </c:pt>
                <c:pt idx="8">
                  <c:v>6.39</c:v>
                </c:pt>
                <c:pt idx="9">
                  <c:v>3.81</c:v>
                </c:pt>
                <c:pt idx="10">
                  <c:v>2.02</c:v>
                </c:pt>
                <c:pt idx="11">
                  <c:v>1.33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43264"/>
        <c:axId val="91730432"/>
      </c:lineChart>
      <c:catAx>
        <c:axId val="9524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91730432"/>
        <c:crosses val="autoZero"/>
        <c:auto val="1"/>
        <c:lblAlgn val="ctr"/>
        <c:lblOffset val="100"/>
        <c:noMultiLvlLbl val="0"/>
      </c:catAx>
      <c:valAx>
        <c:axId val="9173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24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E31A-0CDB-4C64-9BE0-69E53DF190A5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55EA7-CA90-453D-9D03-99B54938A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22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55EA7-CA90-453D-9D03-99B54938A9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4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7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9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5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9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9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49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6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9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2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4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8F9E-D5E4-4223-A35E-25DBC4A002F8}" type="datetimeFigureOut">
              <a:rPr lang="en-GB" smtClean="0"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9F6F-FBCD-471F-B695-82D529B6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67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@heathchapma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tom@heathchapman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Are Mob-Grazed Cattle the Perfect </a:t>
            </a:r>
            <a:r>
              <a:rPr lang="en-GB" b="1" dirty="0" smtClean="0"/>
              <a:t>Arable </a:t>
            </a:r>
            <a:r>
              <a:rPr lang="en-GB" b="1" dirty="0" smtClean="0"/>
              <a:t>Break?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064896" cy="2952328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Tom Chapman</a:t>
            </a:r>
          </a:p>
          <a:p>
            <a:r>
              <a:rPr lang="en-GB" sz="2000" dirty="0" smtClean="0">
                <a:solidFill>
                  <a:schemeClr val="tx1"/>
                </a:solidFill>
                <a:hlinkClick r:id="rId3"/>
              </a:rPr>
              <a:t>tom@heathchapman.com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+44 (0)7717 505287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My Goals: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Capture and sell sunlight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Build new soil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t="16854" r="18821" b="15390"/>
          <a:stretch/>
        </p:blipFill>
        <p:spPr bwMode="auto">
          <a:xfrm>
            <a:off x="5715776" y="1124744"/>
            <a:ext cx="1584884" cy="1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r="14377"/>
          <a:stretch/>
        </p:blipFill>
        <p:spPr bwMode="auto">
          <a:xfrm>
            <a:off x="5715775" y="2806554"/>
            <a:ext cx="1575797" cy="141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7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My Goals: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Capture and sell sunlight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Build new soil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Spend no money doing it!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t="16854" r="18821" b="15390"/>
          <a:stretch/>
        </p:blipFill>
        <p:spPr bwMode="auto">
          <a:xfrm>
            <a:off x="5715776" y="1124744"/>
            <a:ext cx="1584884" cy="1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r="14377"/>
          <a:stretch/>
        </p:blipFill>
        <p:spPr bwMode="auto">
          <a:xfrm>
            <a:off x="5715775" y="2806554"/>
            <a:ext cx="1575797" cy="141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76" y="4437112"/>
            <a:ext cx="1584884" cy="118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9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37632" r="7163" b="43271"/>
          <a:stretch/>
        </p:blipFill>
        <p:spPr>
          <a:xfrm>
            <a:off x="524686" y="404664"/>
            <a:ext cx="8038733" cy="16266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2060848"/>
            <a:ext cx="6120680" cy="3600400"/>
          </a:xfrm>
        </p:spPr>
        <p:txBody>
          <a:bodyPr>
            <a:noAutofit/>
          </a:bodyPr>
          <a:lstStyle/>
          <a:p>
            <a:r>
              <a:rPr lang="en-GB" sz="3200" i="1" dirty="0" smtClean="0"/>
              <a:t>“From the top of Pawnee Rock I could see six to ten miles in almost every direction. The whole vast space was covered with buffalo looking, at a distance, like one compact mass, the visual angle not permitting the ground to be seen”</a:t>
            </a:r>
            <a:endParaRPr lang="en-GB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586798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i="1" dirty="0" smtClean="0"/>
              <a:t>“The extermination of the American Bison”</a:t>
            </a:r>
            <a:r>
              <a:rPr lang="en-GB" dirty="0" smtClean="0"/>
              <a:t> by William T </a:t>
            </a:r>
            <a:r>
              <a:rPr lang="en-GB" dirty="0" err="1" smtClean="0"/>
              <a:t>Hornaday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0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Set Stocking – no recovery period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269868"/>
              </p:ext>
            </p:extLst>
          </p:nvPr>
        </p:nvGraphicFramePr>
        <p:xfrm>
          <a:off x="457200" y="1600200"/>
          <a:ext cx="8219256" cy="4637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9628"/>
                <a:gridCol w="4109628"/>
              </a:tblGrid>
              <a:tr h="23185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85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8148904" y="2996952"/>
            <a:ext cx="337728" cy="232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7812360" y="2337664"/>
            <a:ext cx="337728" cy="232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874744" y="3717032"/>
            <a:ext cx="337728" cy="232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942592" y="4221088"/>
            <a:ext cx="337728" cy="232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5148064" y="1788856"/>
            <a:ext cx="337728" cy="232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7515012" y="1884966"/>
            <a:ext cx="337728" cy="2320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776684" y="3455408"/>
            <a:ext cx="337728" cy="232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571758" y="2337664"/>
            <a:ext cx="337728" cy="2320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3923928" y="3452693"/>
            <a:ext cx="337728" cy="2320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945548" y="2446657"/>
            <a:ext cx="337728" cy="232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874744" y="4941168"/>
            <a:ext cx="337728" cy="232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6469056" y="4105056"/>
            <a:ext cx="337728" cy="232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4499992" y="1989568"/>
            <a:ext cx="337728" cy="232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6300192" y="2015031"/>
            <a:ext cx="337728" cy="2320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3131840" y="2105600"/>
            <a:ext cx="337728" cy="2320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2283276" y="1793067"/>
            <a:ext cx="337728" cy="232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6300192" y="5549327"/>
            <a:ext cx="337728" cy="232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4331128" y="4280617"/>
            <a:ext cx="337728" cy="2320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4684303" y="5545216"/>
            <a:ext cx="337728" cy="2320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5652120" y="2436913"/>
            <a:ext cx="337728" cy="2320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735182" y="5661248"/>
            <a:ext cx="337728" cy="2320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7811176" y="4709104"/>
            <a:ext cx="337728" cy="2320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7643496" y="4941168"/>
            <a:ext cx="337728" cy="2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24-day Rotation – 18 days’ recovery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037096"/>
              </p:ext>
            </p:extLst>
          </p:nvPr>
        </p:nvGraphicFramePr>
        <p:xfrm>
          <a:off x="457200" y="1600200"/>
          <a:ext cx="8219256" cy="4637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9628"/>
                <a:gridCol w="4109628"/>
              </a:tblGrid>
              <a:tr h="23185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85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3970532" y="2982184"/>
            <a:ext cx="337728" cy="232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3897225" y="2337664"/>
            <a:ext cx="337728" cy="232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751961" y="3484968"/>
            <a:ext cx="337728" cy="232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2621004" y="2538653"/>
            <a:ext cx="337728" cy="232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089689" y="1652902"/>
            <a:ext cx="337728" cy="232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3755064" y="1909099"/>
            <a:ext cx="337728" cy="2320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776684" y="3455408"/>
            <a:ext cx="337728" cy="232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571758" y="2337664"/>
            <a:ext cx="337728" cy="2320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3923928" y="3452693"/>
            <a:ext cx="337728" cy="2320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945548" y="2446657"/>
            <a:ext cx="337728" cy="232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615323" y="2214593"/>
            <a:ext cx="337728" cy="232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2795705" y="2025131"/>
            <a:ext cx="337728" cy="232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489856" y="1873536"/>
            <a:ext cx="337728" cy="232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571758" y="2038695"/>
            <a:ext cx="337728" cy="2320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3131840" y="2105600"/>
            <a:ext cx="337728" cy="2320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2283276" y="1793067"/>
            <a:ext cx="337728" cy="232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620658" y="3223344"/>
            <a:ext cx="337728" cy="232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2773278" y="3214248"/>
            <a:ext cx="337728" cy="2320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920825" y="2815045"/>
            <a:ext cx="337728" cy="2320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1362127" y="2654283"/>
            <a:ext cx="337728" cy="2320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953051" y="2422621"/>
            <a:ext cx="337728" cy="2320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3970532" y="2141163"/>
            <a:ext cx="337728" cy="2320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3494489" y="2306589"/>
            <a:ext cx="337728" cy="2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Mob Grazing – 54 days’ recovery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211680"/>
              </p:ext>
            </p:extLst>
          </p:nvPr>
        </p:nvGraphicFramePr>
        <p:xfrm>
          <a:off x="395536" y="1484784"/>
          <a:ext cx="8114601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691"/>
                <a:gridCol w="737691"/>
                <a:gridCol w="737691"/>
                <a:gridCol w="737691"/>
                <a:gridCol w="737691"/>
                <a:gridCol w="737691"/>
                <a:gridCol w="737691"/>
                <a:gridCol w="737691"/>
                <a:gridCol w="737691"/>
                <a:gridCol w="737691"/>
                <a:gridCol w="737691"/>
              </a:tblGrid>
              <a:tr h="10081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777888" y="2221632"/>
            <a:ext cx="337728" cy="232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489856" y="2221632"/>
            <a:ext cx="337728" cy="232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777888" y="2004753"/>
            <a:ext cx="337728" cy="2320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440160" y="2018607"/>
            <a:ext cx="337728" cy="232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777888" y="1776443"/>
            <a:ext cx="337728" cy="232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454863" y="1788856"/>
            <a:ext cx="337728" cy="2320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777888" y="1556792"/>
            <a:ext cx="337728" cy="2320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10436" r="21667" b="74796"/>
          <a:stretch/>
        </p:blipFill>
        <p:spPr>
          <a:xfrm>
            <a:off x="467544" y="1556792"/>
            <a:ext cx="337728" cy="2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Grazing Exposure – 200 day season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972836"/>
              </p:ext>
            </p:extLst>
          </p:nvPr>
        </p:nvGraphicFramePr>
        <p:xfrm>
          <a:off x="467544" y="1628800"/>
          <a:ext cx="822960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18102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Grazing regime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E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Number of days grazing exposure during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the season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EC2"/>
                    </a:solidFill>
                  </a:tcPr>
                </a:tc>
              </a:tr>
              <a:tr h="918102">
                <a:tc>
                  <a:txBody>
                    <a:bodyPr/>
                    <a:lstStyle/>
                    <a:p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Set stocked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200 days grazing exposure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EC2"/>
                    </a:solidFill>
                  </a:tcPr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New Zealand-type</a:t>
                      </a:r>
                    </a:p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24-day rotation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50 days grazing exposure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EC2"/>
                    </a:solidFill>
                  </a:tcPr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Mob-grazing</a:t>
                      </a:r>
                    </a:p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-day rotation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&lt; 4 days grazing exposure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EC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4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 Grazing - Saskatchewan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26174" r="7639" b="11524"/>
          <a:stretch/>
        </p:blipFill>
        <p:spPr>
          <a:xfrm>
            <a:off x="698268" y="1628799"/>
            <a:ext cx="7834171" cy="4368835"/>
          </a:xfrm>
        </p:spPr>
      </p:pic>
    </p:spTree>
    <p:extLst>
      <p:ext uri="{BB962C8B-B14F-4D97-AF65-F5344CB8AC3E}">
        <p14:creationId xmlns:p14="http://schemas.microsoft.com/office/powerpoint/2010/main" val="3979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Hay-meadow effect - Missouri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7"/>
          <a:stretch/>
        </p:blipFill>
        <p:spPr>
          <a:xfrm>
            <a:off x="755577" y="1268760"/>
            <a:ext cx="7704855" cy="5014876"/>
          </a:xfrm>
        </p:spPr>
      </p:pic>
    </p:spTree>
    <p:extLst>
      <p:ext uri="{BB962C8B-B14F-4D97-AF65-F5344CB8AC3E}">
        <p14:creationId xmlns:p14="http://schemas.microsoft.com/office/powerpoint/2010/main" val="36687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Roots match Shoots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83768" y="1318898"/>
            <a:ext cx="4176464" cy="5088567"/>
          </a:xfrm>
        </p:spPr>
      </p:pic>
    </p:spTree>
    <p:extLst>
      <p:ext uri="{BB962C8B-B14F-4D97-AF65-F5344CB8AC3E}">
        <p14:creationId xmlns:p14="http://schemas.microsoft.com/office/powerpoint/2010/main" val="4272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BASE UK</a:t>
            </a:r>
            <a:br>
              <a:rPr lang="en-GB" smtClean="0"/>
            </a:br>
            <a:r>
              <a:rPr lang="en-GB" smtClean="0"/>
              <a:t>British Association of Sexual Educators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0" t="30142" r="8726" b="19712"/>
          <a:stretch/>
        </p:blipFill>
        <p:spPr bwMode="auto">
          <a:xfrm>
            <a:off x="1691680" y="1584555"/>
            <a:ext cx="5616624" cy="476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48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Trampled Forage - Nebraska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8"/>
          <a:stretch/>
        </p:blipFill>
        <p:spPr>
          <a:xfrm>
            <a:off x="1259632" y="1600201"/>
            <a:ext cx="6768751" cy="4551218"/>
          </a:xfrm>
        </p:spPr>
      </p:pic>
    </p:spTree>
    <p:extLst>
      <p:ext uri="{BB962C8B-B14F-4D97-AF65-F5344CB8AC3E}">
        <p14:creationId xmlns:p14="http://schemas.microsoft.com/office/powerpoint/2010/main" val="19107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Peat-like Layer - Saskatchewan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t="29763" r="14874" b="10462"/>
          <a:stretch/>
        </p:blipFill>
        <p:spPr>
          <a:xfrm>
            <a:off x="1259632" y="1340768"/>
            <a:ext cx="6639666" cy="5104443"/>
          </a:xfrm>
        </p:spPr>
      </p:pic>
    </p:spTree>
    <p:extLst>
      <p:ext uri="{BB962C8B-B14F-4D97-AF65-F5344CB8AC3E}">
        <p14:creationId xmlns:p14="http://schemas.microsoft.com/office/powerpoint/2010/main" val="33077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Peat-like Layer - Saskatchewan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t="29763" r="14874" b="10462"/>
          <a:stretch/>
        </p:blipFill>
        <p:spPr>
          <a:xfrm>
            <a:off x="1259632" y="1340768"/>
            <a:ext cx="6639666" cy="5104443"/>
          </a:xfrm>
        </p:spPr>
      </p:pic>
      <p:sp>
        <p:nvSpPr>
          <p:cNvPr id="3" name="Left Brace 2"/>
          <p:cNvSpPr/>
          <p:nvPr/>
        </p:nvSpPr>
        <p:spPr>
          <a:xfrm rot="1527919">
            <a:off x="1403648" y="1647427"/>
            <a:ext cx="432048" cy="1800200"/>
          </a:xfrm>
          <a:prstGeom prst="leftBrac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Brace 4"/>
          <p:cNvSpPr/>
          <p:nvPr/>
        </p:nvSpPr>
        <p:spPr>
          <a:xfrm rot="12242415">
            <a:off x="7022718" y="3942984"/>
            <a:ext cx="432048" cy="1800200"/>
          </a:xfrm>
          <a:prstGeom prst="leftBrac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411760" y="1916832"/>
            <a:ext cx="4680520" cy="1872208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19672" y="3573016"/>
            <a:ext cx="4896544" cy="1944216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My Goals: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Capture and sell sunlight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Build new soil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Spend no money doing it!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t="16854" r="18821" b="15390"/>
          <a:stretch/>
        </p:blipFill>
        <p:spPr bwMode="auto">
          <a:xfrm>
            <a:off x="5715776" y="1124744"/>
            <a:ext cx="1584884" cy="1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r="14377"/>
          <a:stretch/>
        </p:blipFill>
        <p:spPr bwMode="auto">
          <a:xfrm>
            <a:off x="5715775" y="2806554"/>
            <a:ext cx="1575797" cy="141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76" y="4437112"/>
            <a:ext cx="1584884" cy="118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Fernando </a:t>
            </a:r>
            <a:r>
              <a:rPr lang="en-GB" dirty="0" err="1" smtClean="0"/>
              <a:t>Pacin</a:t>
            </a:r>
            <a:r>
              <a:rPr lang="en-GB" dirty="0" smtClean="0"/>
              <a:t> – S. Buenos Aires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22193" r="18547"/>
          <a:stretch/>
        </p:blipFill>
        <p:spPr>
          <a:xfrm>
            <a:off x="1403648" y="1268760"/>
            <a:ext cx="6205056" cy="4852869"/>
          </a:xfrm>
        </p:spPr>
      </p:pic>
    </p:spTree>
    <p:extLst>
      <p:ext uri="{BB962C8B-B14F-4D97-AF65-F5344CB8AC3E}">
        <p14:creationId xmlns:p14="http://schemas.microsoft.com/office/powerpoint/2010/main" val="16582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Mixed -v- Arable Only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021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3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Capturing the sun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1"/>
            <a:ext cx="6373903" cy="5158734"/>
          </a:xfrm>
        </p:spPr>
      </p:pic>
    </p:spTree>
    <p:extLst>
      <p:ext uri="{BB962C8B-B14F-4D97-AF65-F5344CB8AC3E}">
        <p14:creationId xmlns:p14="http://schemas.microsoft.com/office/powerpoint/2010/main" val="19733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Capturing the sun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" b="645"/>
          <a:stretch/>
        </p:blipFill>
        <p:spPr>
          <a:xfrm>
            <a:off x="1403648" y="1196752"/>
            <a:ext cx="6373903" cy="5126181"/>
          </a:xfr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70855603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26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Capturing the sun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373903" cy="5158734"/>
          </a:xfr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22786444"/>
              </p:ext>
            </p:extLst>
          </p:nvPr>
        </p:nvGraphicFramePr>
        <p:xfrm>
          <a:off x="1547664" y="15567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20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41565"/>
              </p:ext>
            </p:extLst>
          </p:nvPr>
        </p:nvGraphicFramePr>
        <p:xfrm>
          <a:off x="467544" y="1628800"/>
          <a:ext cx="8136904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2485358">
                <a:tc>
                  <a:txBody>
                    <a:bodyPr/>
                    <a:lstStyle/>
                    <a:p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Cool Season Grasses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Barley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Rye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Wheat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Triticale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Cocksfoot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Cool Season Broadleaves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Lentil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Pea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Forage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 Radish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Sweet clover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Sugar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 beet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210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Warm Season Grasses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Maize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</a:rPr>
                        <a:t>Sorgum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</a:rPr>
                        <a:t>Sudangrass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Warm Season Broadleaves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Buckwheat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Hairy Vetch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Sunflower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Cowpea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Plant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7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Oxford Street, London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25016" r="30276" b="11658"/>
          <a:stretch/>
        </p:blipFill>
        <p:spPr>
          <a:xfrm>
            <a:off x="899593" y="1565563"/>
            <a:ext cx="7416824" cy="4806239"/>
          </a:xfrm>
        </p:spPr>
      </p:pic>
    </p:spTree>
    <p:extLst>
      <p:ext uri="{BB962C8B-B14F-4D97-AF65-F5344CB8AC3E}">
        <p14:creationId xmlns:p14="http://schemas.microsoft.com/office/powerpoint/2010/main" val="5327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Crop Health Timeline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7"/>
          <a:stretch/>
        </p:blipFill>
        <p:spPr>
          <a:xfrm>
            <a:off x="467544" y="1628800"/>
            <a:ext cx="8289742" cy="4752527"/>
          </a:xfrm>
        </p:spPr>
      </p:pic>
    </p:spTree>
    <p:extLst>
      <p:ext uri="{BB962C8B-B14F-4D97-AF65-F5344CB8AC3E}">
        <p14:creationId xmlns:p14="http://schemas.microsoft.com/office/powerpoint/2010/main" val="513757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Encouraging New Entrants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204864"/>
            <a:ext cx="2160240" cy="954107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Access to Land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3843045"/>
            <a:ext cx="216024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New Entrant Farmer</a:t>
            </a:r>
            <a:endParaRPr lang="en-GB" sz="2800" b="1" dirty="0"/>
          </a:p>
        </p:txBody>
      </p:sp>
      <p:sp>
        <p:nvSpPr>
          <p:cNvPr id="8" name="Down Arrow 7"/>
          <p:cNvSpPr/>
          <p:nvPr/>
        </p:nvSpPr>
        <p:spPr>
          <a:xfrm rot="18966117">
            <a:off x="2990425" y="3158971"/>
            <a:ext cx="648072" cy="684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Encouraging New Entrants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204864"/>
            <a:ext cx="2160240" cy="954107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Access to Land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2204864"/>
            <a:ext cx="216024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Capital investment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3843045"/>
            <a:ext cx="216024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New Entrant Farmer</a:t>
            </a:r>
            <a:endParaRPr lang="en-GB" sz="2800" b="1" dirty="0"/>
          </a:p>
        </p:txBody>
      </p:sp>
      <p:sp>
        <p:nvSpPr>
          <p:cNvPr id="8" name="Down Arrow 7"/>
          <p:cNvSpPr/>
          <p:nvPr/>
        </p:nvSpPr>
        <p:spPr>
          <a:xfrm rot="18966117">
            <a:off x="2990425" y="3158971"/>
            <a:ext cx="648072" cy="684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2756925">
            <a:off x="5726729" y="3158971"/>
            <a:ext cx="648072" cy="684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Oxford Street, London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25016" r="30276" b="11658"/>
          <a:stretch/>
        </p:blipFill>
        <p:spPr>
          <a:xfrm>
            <a:off x="899593" y="1565563"/>
            <a:ext cx="7416824" cy="4806239"/>
          </a:xfrm>
        </p:spPr>
      </p:pic>
    </p:spTree>
    <p:extLst>
      <p:ext uri="{BB962C8B-B14F-4D97-AF65-F5344CB8AC3E}">
        <p14:creationId xmlns:p14="http://schemas.microsoft.com/office/powerpoint/2010/main" val="21649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Grazing cattle across East Anglia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3"/>
          <a:stretch/>
        </p:blipFill>
        <p:spPr>
          <a:xfrm>
            <a:off x="1331640" y="1412776"/>
            <a:ext cx="6170336" cy="4826108"/>
          </a:xfrm>
        </p:spPr>
      </p:pic>
    </p:spTree>
    <p:extLst>
      <p:ext uri="{BB962C8B-B14F-4D97-AF65-F5344CB8AC3E}">
        <p14:creationId xmlns:p14="http://schemas.microsoft.com/office/powerpoint/2010/main" val="17363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779686"/>
          </a:xfrm>
        </p:spPr>
        <p:txBody>
          <a:bodyPr>
            <a:noAutofit/>
          </a:bodyPr>
          <a:lstStyle/>
          <a:p>
            <a:pPr algn="ctr"/>
            <a:r>
              <a:rPr lang="en-GB" sz="4400" b="0" dirty="0" smtClean="0"/>
              <a:t>The Golden Rules</a:t>
            </a:r>
            <a:endParaRPr lang="en-GB" sz="44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25" y="1505673"/>
            <a:ext cx="5162630" cy="34354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Always keep soil covered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927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779686"/>
          </a:xfrm>
        </p:spPr>
        <p:txBody>
          <a:bodyPr>
            <a:noAutofit/>
          </a:bodyPr>
          <a:lstStyle/>
          <a:p>
            <a:pPr algn="ctr"/>
            <a:r>
              <a:rPr lang="en-GB" sz="4400" b="0" dirty="0" smtClean="0"/>
              <a:t>The Golden Rules</a:t>
            </a:r>
            <a:endParaRPr lang="en-GB" sz="4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Always keep soil covered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Try to keep a growing crop in the ground at all times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2" y="1544935"/>
            <a:ext cx="5000625" cy="3324225"/>
          </a:xfrm>
        </p:spPr>
      </p:pic>
    </p:spTree>
    <p:extLst>
      <p:ext uri="{BB962C8B-B14F-4D97-AF65-F5344CB8AC3E}">
        <p14:creationId xmlns:p14="http://schemas.microsoft.com/office/powerpoint/2010/main" val="3345112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779686"/>
          </a:xfrm>
        </p:spPr>
        <p:txBody>
          <a:bodyPr>
            <a:noAutofit/>
          </a:bodyPr>
          <a:lstStyle/>
          <a:p>
            <a:pPr algn="ctr"/>
            <a:r>
              <a:rPr lang="en-GB" sz="4400" b="0" dirty="0" smtClean="0"/>
              <a:t>The Golden Rules</a:t>
            </a:r>
            <a:endParaRPr lang="en-GB" sz="4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Always keep soil covered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Try to keep a growing crop in the ground at all times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Grow a mixture of plant types through the year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b="5659"/>
          <a:stretch/>
        </p:blipFill>
        <p:spPr>
          <a:xfrm>
            <a:off x="3575050" y="1460310"/>
            <a:ext cx="5111750" cy="3439236"/>
          </a:xfrm>
        </p:spPr>
      </p:pic>
    </p:spTree>
    <p:extLst>
      <p:ext uri="{BB962C8B-B14F-4D97-AF65-F5344CB8AC3E}">
        <p14:creationId xmlns:p14="http://schemas.microsoft.com/office/powerpoint/2010/main" val="3345112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779686"/>
          </a:xfrm>
        </p:spPr>
        <p:txBody>
          <a:bodyPr>
            <a:noAutofit/>
          </a:bodyPr>
          <a:lstStyle/>
          <a:p>
            <a:pPr algn="ctr"/>
            <a:r>
              <a:rPr lang="en-GB" sz="4400" b="0" dirty="0" smtClean="0"/>
              <a:t>The Golden Rules</a:t>
            </a:r>
            <a:endParaRPr lang="en-GB" sz="4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Always keep soil covered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Try to keep a growing crop in the ground at all times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Grow a mixture of plant types through the year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Do not cultivate or disturb the soil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62698"/>
            <a:ext cx="5111750" cy="3273817"/>
          </a:xfrm>
        </p:spPr>
      </p:pic>
    </p:spTree>
    <p:extLst>
      <p:ext uri="{BB962C8B-B14F-4D97-AF65-F5344CB8AC3E}">
        <p14:creationId xmlns:p14="http://schemas.microsoft.com/office/powerpoint/2010/main" val="3345112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779686"/>
          </a:xfrm>
        </p:spPr>
        <p:txBody>
          <a:bodyPr>
            <a:noAutofit/>
          </a:bodyPr>
          <a:lstStyle/>
          <a:p>
            <a:pPr algn="ctr"/>
            <a:r>
              <a:rPr lang="en-GB" sz="4400" b="0" dirty="0" smtClean="0"/>
              <a:t>The Golden Rules</a:t>
            </a:r>
            <a:endParaRPr lang="en-GB" sz="4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Always keep soil covered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Try to keep a growing crop in the ground at all times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Grow a mixture of plant types through the year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Do not cultivate or disturb the soil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Include grazing livestock in your rotations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334511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Sun!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1"/>
            <a:ext cx="6373903" cy="5158734"/>
          </a:xfrm>
        </p:spPr>
      </p:pic>
    </p:spTree>
    <p:extLst>
      <p:ext uri="{BB962C8B-B14F-4D97-AF65-F5344CB8AC3E}">
        <p14:creationId xmlns:p14="http://schemas.microsoft.com/office/powerpoint/2010/main" val="4883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sz="3600" b="1" dirty="0" smtClean="0"/>
              <a:t>“Feed the soil and the soil will feed you” 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r>
              <a:rPr lang="en-GB" sz="2400" b="1" dirty="0" smtClean="0"/>
              <a:t>Tom Chapman</a:t>
            </a:r>
          </a:p>
          <a:p>
            <a:pPr marL="0" indent="0" algn="ctr">
              <a:buNone/>
            </a:pPr>
            <a:r>
              <a:rPr lang="en-GB" sz="2400" b="1" dirty="0" smtClean="0">
                <a:hlinkClick r:id="rId2"/>
              </a:rPr>
              <a:t>tom@heathchapman.com</a:t>
            </a:r>
            <a:endParaRPr lang="en-GB" sz="2400" b="1" dirty="0" smtClean="0"/>
          </a:p>
          <a:p>
            <a:pPr marL="0" indent="0" algn="ctr">
              <a:buNone/>
            </a:pPr>
            <a:r>
              <a:rPr lang="en-GB" sz="2400" b="1" dirty="0" smtClean="0"/>
              <a:t>+44 (0)7717 505287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497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Photosynthesis Equation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54956"/>
            <a:ext cx="1763044" cy="142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52481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Carbon Dioxide </a:t>
            </a:r>
          </a:p>
          <a:p>
            <a:pPr algn="ctr"/>
            <a:r>
              <a:rPr lang="en-GB" sz="2400" dirty="0" smtClean="0"/>
              <a:t>+ </a:t>
            </a:r>
          </a:p>
          <a:p>
            <a:pPr algn="ctr"/>
            <a:r>
              <a:rPr lang="en-GB" sz="2400" dirty="0" smtClean="0"/>
              <a:t>Water</a:t>
            </a:r>
            <a:endParaRPr lang="en-GB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47864" y="4149080"/>
            <a:ext cx="25922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357301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Glucose </a:t>
            </a:r>
          </a:p>
          <a:p>
            <a:pPr algn="ctr"/>
            <a:r>
              <a:rPr lang="en-GB" sz="2400" dirty="0" smtClean="0"/>
              <a:t>+ </a:t>
            </a:r>
          </a:p>
          <a:p>
            <a:pPr algn="ctr"/>
            <a:r>
              <a:rPr lang="en-GB" sz="2400" dirty="0" smtClean="0"/>
              <a:t>Oxygen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42210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(Sunlight Energy)</a:t>
            </a: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17418" y="2852936"/>
            <a:ext cx="0" cy="127204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555962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Sun’s energy is captured and locked into the glucose molecule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015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Glucose Molecule – C</a:t>
            </a:r>
            <a:r>
              <a:rPr lang="en-GB" sz="2800" dirty="0" smtClean="0"/>
              <a:t>6</a:t>
            </a:r>
            <a:r>
              <a:rPr lang="en-GB" dirty="0" smtClean="0"/>
              <a:t>H</a:t>
            </a:r>
            <a:r>
              <a:rPr lang="en-GB" sz="2800" dirty="0" smtClean="0"/>
              <a:t>12</a:t>
            </a:r>
            <a:r>
              <a:rPr lang="en-GB" dirty="0" smtClean="0"/>
              <a:t>O</a:t>
            </a:r>
            <a:r>
              <a:rPr lang="en-GB" sz="2800" dirty="0" smtClean="0"/>
              <a:t>6</a:t>
            </a:r>
            <a:endParaRPr lang="en-GB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14542" r="3914" b="10603"/>
          <a:stretch/>
        </p:blipFill>
        <p:spPr>
          <a:xfrm>
            <a:off x="1907704" y="1412776"/>
            <a:ext cx="5304865" cy="4378111"/>
          </a:xfrm>
        </p:spPr>
      </p:pic>
    </p:spTree>
    <p:extLst>
      <p:ext uri="{BB962C8B-B14F-4D97-AF65-F5344CB8AC3E}">
        <p14:creationId xmlns:p14="http://schemas.microsoft.com/office/powerpoint/2010/main" val="23451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1"/>
            <a:ext cx="6373903" cy="5158734"/>
          </a:xfrm>
        </p:spPr>
      </p:pic>
    </p:spTree>
    <p:extLst>
      <p:ext uri="{BB962C8B-B14F-4D97-AF65-F5344CB8AC3E}">
        <p14:creationId xmlns:p14="http://schemas.microsoft.com/office/powerpoint/2010/main" val="16835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Earth!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94116" cy="4929411"/>
          </a:xfrm>
        </p:spPr>
      </p:pic>
    </p:spTree>
    <p:extLst>
      <p:ext uri="{BB962C8B-B14F-4D97-AF65-F5344CB8AC3E}">
        <p14:creationId xmlns:p14="http://schemas.microsoft.com/office/powerpoint/2010/main" val="37162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My Goals: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Capture and sell sunlight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t="16854" r="18821" b="15390"/>
          <a:stretch/>
        </p:blipFill>
        <p:spPr bwMode="auto">
          <a:xfrm>
            <a:off x="5715776" y="1124744"/>
            <a:ext cx="1584884" cy="1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14275</TotalTime>
  <Words>469</Words>
  <Application>Microsoft Office PowerPoint</Application>
  <PresentationFormat>On-screen Show (4:3)</PresentationFormat>
  <Paragraphs>126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Are Mob-Grazed Cattle the Perfect Arable Break?</vt:lpstr>
      <vt:lpstr>PowerPoint Presentation</vt:lpstr>
      <vt:lpstr>Oxford Street, London</vt:lpstr>
      <vt:lpstr>The Sun!</vt:lpstr>
      <vt:lpstr>Photosynthesis Equation</vt:lpstr>
      <vt:lpstr>Glucose Molecule – C6H12O6</vt:lpstr>
      <vt:lpstr>The Sun</vt:lpstr>
      <vt:lpstr>The Earth!</vt:lpstr>
      <vt:lpstr>My Goals:</vt:lpstr>
      <vt:lpstr>My Goals:</vt:lpstr>
      <vt:lpstr>My Goals:</vt:lpstr>
      <vt:lpstr>PowerPoint Presentation</vt:lpstr>
      <vt:lpstr>Set Stocking – no recovery period</vt:lpstr>
      <vt:lpstr>24-day Rotation – 18 days’ recovery</vt:lpstr>
      <vt:lpstr>Mob Grazing – 54 days’ recovery</vt:lpstr>
      <vt:lpstr>Grazing Exposure – 200 day season</vt:lpstr>
      <vt:lpstr>Mob Grazing - Saskatchewan</vt:lpstr>
      <vt:lpstr>Hay-meadow effect - Missouri</vt:lpstr>
      <vt:lpstr>Roots match Shoots</vt:lpstr>
      <vt:lpstr>Trampled Forage - Nebraska</vt:lpstr>
      <vt:lpstr>Peat-like Layer - Saskatchewan</vt:lpstr>
      <vt:lpstr>Peat-like Layer - Saskatchewan</vt:lpstr>
      <vt:lpstr>My Goals:</vt:lpstr>
      <vt:lpstr>Fernando Pacin – S. Buenos Aires</vt:lpstr>
      <vt:lpstr>Mixed -v- Arable Only</vt:lpstr>
      <vt:lpstr>Capturing the sun</vt:lpstr>
      <vt:lpstr>Capturing the sun</vt:lpstr>
      <vt:lpstr>Capturing the sun</vt:lpstr>
      <vt:lpstr>PowerPoint Presentation</vt:lpstr>
      <vt:lpstr>Soil Crop Health Timeline</vt:lpstr>
      <vt:lpstr>Encouraging New Entrants</vt:lpstr>
      <vt:lpstr>Encouraging New Entrants</vt:lpstr>
      <vt:lpstr>Oxford Street, London</vt:lpstr>
      <vt:lpstr>Grazing cattle across East Anglia</vt:lpstr>
      <vt:lpstr>The Golden Rules</vt:lpstr>
      <vt:lpstr>The Golden Rules</vt:lpstr>
      <vt:lpstr>The Golden Rules</vt:lpstr>
      <vt:lpstr>The Golden Rules</vt:lpstr>
      <vt:lpstr>The Golden Rules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TomAcer</dc:creator>
  <cp:lastModifiedBy>TomAcer</cp:lastModifiedBy>
  <cp:revision>64</cp:revision>
  <dcterms:created xsi:type="dcterms:W3CDTF">2012-11-13T11:31:10Z</dcterms:created>
  <dcterms:modified xsi:type="dcterms:W3CDTF">2013-02-26T10:22:46Z</dcterms:modified>
</cp:coreProperties>
</file>